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41"/>
  </p:notesMasterIdLst>
  <p:sldIdLst>
    <p:sldId id="256" r:id="rId2"/>
    <p:sldId id="284" r:id="rId3"/>
    <p:sldId id="295" r:id="rId4"/>
    <p:sldId id="286" r:id="rId5"/>
    <p:sldId id="287" r:id="rId6"/>
    <p:sldId id="288" r:id="rId7"/>
    <p:sldId id="289" r:id="rId8"/>
    <p:sldId id="290" r:id="rId9"/>
    <p:sldId id="291" r:id="rId10"/>
    <p:sldId id="292" r:id="rId11"/>
    <p:sldId id="293" r:id="rId12"/>
    <p:sldId id="294" r:id="rId13"/>
    <p:sldId id="297" r:id="rId14"/>
    <p:sldId id="296" r:id="rId15"/>
    <p:sldId id="298" r:id="rId16"/>
    <p:sldId id="260" r:id="rId17"/>
    <p:sldId id="261" r:id="rId18"/>
    <p:sldId id="263" r:id="rId19"/>
    <p:sldId id="264" r:id="rId20"/>
    <p:sldId id="299" r:id="rId21"/>
    <p:sldId id="266" r:id="rId22"/>
    <p:sldId id="300" r:id="rId23"/>
    <p:sldId id="267" r:id="rId24"/>
    <p:sldId id="301" r:id="rId25"/>
    <p:sldId id="302" r:id="rId26"/>
    <p:sldId id="303" r:id="rId27"/>
    <p:sldId id="304" r:id="rId28"/>
    <p:sldId id="305" r:id="rId29"/>
    <p:sldId id="270" r:id="rId30"/>
    <p:sldId id="271" r:id="rId31"/>
    <p:sldId id="272" r:id="rId32"/>
    <p:sldId id="273" r:id="rId33"/>
    <p:sldId id="274" r:id="rId34"/>
    <p:sldId id="275" r:id="rId35"/>
    <p:sldId id="276" r:id="rId36"/>
    <p:sldId id="277" r:id="rId37"/>
    <p:sldId id="279" r:id="rId38"/>
    <p:sldId id="282" r:id="rId39"/>
    <p:sldId id="28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trany Roy" initials="MR" lastIdx="14" clrIdx="0">
    <p:extLst>
      <p:ext uri="{19B8F6BF-5375-455C-9EA6-DF929625EA0E}">
        <p15:presenceInfo xmlns:p15="http://schemas.microsoft.com/office/powerpoint/2012/main" userId="S::roym@technion.ac.il::a558f020-f0c1-401a-86e5-a4cd882f214e" providerId="AD"/>
      </p:ext>
    </p:extLst>
  </p:cmAuthor>
  <p:cmAuthor id="2" name="maher sanalla" initials="ms" lastIdx="1" clrIdx="1">
    <p:extLst>
      <p:ext uri="{19B8F6BF-5375-455C-9EA6-DF929625EA0E}">
        <p15:presenceInfo xmlns:p15="http://schemas.microsoft.com/office/powerpoint/2012/main" userId="d975c30f71c8d70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1907E7-784D-4CB3-A659-34CF4046642D}" v="194" dt="2021-03-19T18:44:29.666"/>
    <p1510:client id="{ACF8E2D2-54D4-4CE0-ADE0-DE5577BE7F44}" v="34" dt="2021-03-19T12:23:34.1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57" autoAdjust="0"/>
    <p:restoredTop sz="86385" autoAdjust="0"/>
  </p:normalViewPr>
  <p:slideViewPr>
    <p:cSldViewPr snapToGrid="0">
      <p:cViewPr varScale="1">
        <p:scale>
          <a:sx n="75" d="100"/>
          <a:sy n="75" d="100"/>
        </p:scale>
        <p:origin x="1121" y="36"/>
      </p:cViewPr>
      <p:guideLst/>
    </p:cSldViewPr>
  </p:slideViewPr>
  <p:outlineViewPr>
    <p:cViewPr>
      <p:scale>
        <a:sx n="33" d="100"/>
        <a:sy n="33" d="100"/>
      </p:scale>
      <p:origin x="0" y="-8814"/>
    </p:cViewPr>
  </p:outlineViewPr>
  <p:notesTextViewPr>
    <p:cViewPr>
      <p:scale>
        <a:sx n="1" d="1"/>
        <a:sy n="1" d="1"/>
      </p:scale>
      <p:origin x="0" y="0"/>
    </p:cViewPr>
  </p:notesTextViewPr>
  <p:sorterViewPr>
    <p:cViewPr>
      <p:scale>
        <a:sx n="100" d="100"/>
        <a:sy n="100" d="100"/>
      </p:scale>
      <p:origin x="0" y="-1039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3-17T12:30:45.250" idx="12">
    <p:pos x="10" y="10"/>
    <p:text>להעביר לתרשים. וזה למטה הוא מיקרוסקופי, לא רואים כלום</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DC3C66-0989-4609-95C0-2D86F25DB163}" type="datetimeFigureOut">
              <a:rPr lang="en-GB" smtClean="0"/>
              <a:t>21/03/2021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6D4727-5F38-4299-9BD6-3D7EA24723E4}" type="slidenum">
              <a:rPr lang="en-GB" smtClean="0"/>
              <a:t>‹#›</a:t>
            </a:fld>
            <a:endParaRPr lang="en-GB"/>
          </a:p>
        </p:txBody>
      </p:sp>
    </p:spTree>
    <p:extLst>
      <p:ext uri="{BB962C8B-B14F-4D97-AF65-F5344CB8AC3E}">
        <p14:creationId xmlns:p14="http://schemas.microsoft.com/office/powerpoint/2010/main" val="38823899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APPROACH( RESEARCH MORE THAN IMPLEMENTATION)</a:t>
            </a:r>
          </a:p>
          <a:p>
            <a:r>
              <a:rPr lang="en-US" dirty="0"/>
              <a:t>LINUX QUEUING SYSTEM ( EXPLAIN THE IMPORTANCE OF UNDERSTANDING LINUX TO USE OUR SILUTIN)</a:t>
            </a:r>
          </a:p>
          <a:p>
            <a:r>
              <a:rPr lang="en-US" dirty="0"/>
              <a:t>SIMULATION ( AS ITS NAME)</a:t>
            </a:r>
          </a:p>
          <a:p>
            <a:r>
              <a:rPr lang="en-US" dirty="0"/>
              <a:t>EVALUATION ( ANALZUYING)</a:t>
            </a:r>
          </a:p>
          <a:p>
            <a:r>
              <a:rPr lang="en-US" dirty="0"/>
              <a:t>CONCLUSION.L..</a:t>
            </a:r>
          </a:p>
          <a:p>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2</a:t>
            </a:fld>
            <a:endParaRPr lang="en-GB"/>
          </a:p>
        </p:txBody>
      </p:sp>
    </p:spTree>
    <p:extLst>
      <p:ext uri="{BB962C8B-B14F-4D97-AF65-F5344CB8AC3E}">
        <p14:creationId xmlns:p14="http://schemas.microsoft.com/office/powerpoint/2010/main" val="33114114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Linux OS maintains a special data structure called the </a:t>
            </a:r>
            <a:r>
              <a:rPr lang="en-US" dirty="0" err="1"/>
              <a:t>net_device</a:t>
            </a:r>
            <a:r>
              <a:rPr lang="en-US" dirty="0"/>
              <a:t>.</a:t>
            </a:r>
          </a:p>
          <a:p>
            <a:r>
              <a:rPr lang="en-US" dirty="0"/>
              <a:t>The DS </a:t>
            </a:r>
            <a:r>
              <a:rPr lang="en-US" b="0" i="0" dirty="0">
                <a:solidFill>
                  <a:srgbClr val="000000"/>
                </a:solidFill>
                <a:effectLst/>
                <a:latin typeface="Roboto"/>
              </a:rPr>
              <a:t>defines an instance of a network interface.</a:t>
            </a:r>
          </a:p>
          <a:p>
            <a:r>
              <a:rPr lang="en-US" b="0" i="0" dirty="0">
                <a:solidFill>
                  <a:srgbClr val="000000"/>
                </a:solidFill>
                <a:effectLst/>
                <a:latin typeface="Roboto"/>
              </a:rPr>
              <a:t>It tracks the state information of all the network interface devices attached to the TCP/IP stack.</a:t>
            </a:r>
          </a:p>
        </p:txBody>
      </p:sp>
      <p:sp>
        <p:nvSpPr>
          <p:cNvPr id="4" name="Slide Number Placeholder 3"/>
          <p:cNvSpPr>
            <a:spLocks noGrp="1"/>
          </p:cNvSpPr>
          <p:nvPr>
            <p:ph type="sldNum" sz="quarter" idx="5"/>
          </p:nvPr>
        </p:nvSpPr>
        <p:spPr/>
        <p:txBody>
          <a:bodyPr/>
          <a:lstStyle/>
          <a:p>
            <a:fld id="{646D4727-5F38-4299-9BD6-3D7EA24723E4}" type="slidenum">
              <a:rPr lang="en-GB" smtClean="0"/>
              <a:t>11</a:t>
            </a:fld>
            <a:endParaRPr lang="en-GB"/>
          </a:p>
        </p:txBody>
      </p:sp>
    </p:spTree>
    <p:extLst>
      <p:ext uri="{BB962C8B-B14F-4D97-AF65-F5344CB8AC3E}">
        <p14:creationId xmlns:p14="http://schemas.microsoft.com/office/powerpoint/2010/main" val="1052371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net_device</a:t>
            </a:r>
            <a:r>
              <a:rPr lang="en-US" dirty="0"/>
              <a:t> is the only connection between kernel space and NIC itself.</a:t>
            </a:r>
          </a:p>
          <a:p>
            <a:r>
              <a:rPr lang="en-GB" dirty="0"/>
              <a:t>So, we decided to research the </a:t>
            </a:r>
            <a:r>
              <a:rPr lang="en-GB" dirty="0" err="1"/>
              <a:t>net_dev</a:t>
            </a:r>
            <a:r>
              <a:rPr lang="en-GB" dirty="0"/>
              <a:t> and look for clues about queues.</a:t>
            </a:r>
          </a:p>
          <a:p>
            <a:pPr rtl="0"/>
            <a:r>
              <a:rPr lang="en-GB" dirty="0"/>
              <a:t>We found out that </a:t>
            </a:r>
            <a:r>
              <a:rPr lang="en-GB" dirty="0" err="1"/>
              <a:t>net_dev</a:t>
            </a:r>
            <a:r>
              <a:rPr lang="en-GB" dirty="0"/>
              <a:t>-&gt;</a:t>
            </a:r>
            <a:r>
              <a:rPr lang="en-GB" dirty="0" err="1"/>
              <a:t>qdisc</a:t>
            </a:r>
            <a:r>
              <a:rPr lang="en-GB" dirty="0"/>
              <a:t>  is a DS responsible to </a:t>
            </a:r>
            <a:r>
              <a:rPr lang="en-US" sz="1800" b="0" i="0" u="none" strike="noStrike" baseline="0" dirty="0">
                <a:solidFill>
                  <a:srgbClr val="000000"/>
                </a:solidFill>
                <a:latin typeface="Times New Roman" panose="02020603050405020304" pitchFamily="18" charset="0"/>
              </a:rPr>
              <a:t>determine how the output network packets are arranged in queues and transmitted</a:t>
            </a:r>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12</a:t>
            </a:fld>
            <a:endParaRPr lang="en-GB"/>
          </a:p>
        </p:txBody>
      </p:sp>
    </p:spTree>
    <p:extLst>
      <p:ext uri="{BB962C8B-B14F-4D97-AF65-F5344CB8AC3E}">
        <p14:creationId xmlns:p14="http://schemas.microsoft.com/office/powerpoint/2010/main" val="13927417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DS that actually saves packets is a list. It contains </a:t>
            </a:r>
            <a:r>
              <a:rPr lang="en-GB" dirty="0" err="1"/>
              <a:t>sk_buff’s</a:t>
            </a:r>
            <a:endParaRPr lang="en-GB" dirty="0"/>
          </a:p>
          <a:p>
            <a:r>
              <a:rPr lang="en-GB" dirty="0"/>
              <a:t>Sk_buff is DS in kernel that represents network packet. (packet==sk_buff)</a:t>
            </a:r>
          </a:p>
          <a:p>
            <a:r>
              <a:rPr lang="en-GB" dirty="0" err="1"/>
              <a:t>Sk_buff_head</a:t>
            </a:r>
            <a:r>
              <a:rPr lang="en-GB" dirty="0"/>
              <a:t> is a pointer to the head of </a:t>
            </a:r>
            <a:r>
              <a:rPr lang="en-GB" dirty="0" err="1"/>
              <a:t>sk_buff’s</a:t>
            </a:r>
            <a:r>
              <a:rPr lang="en-GB" dirty="0"/>
              <a:t> list</a:t>
            </a:r>
          </a:p>
          <a:p>
            <a:r>
              <a:rPr lang="en-GB" dirty="0" err="1"/>
              <a:t>Sk_buff_head</a:t>
            </a:r>
            <a:r>
              <a:rPr lang="en-GB" dirty="0"/>
              <a:t> struct has a member called </a:t>
            </a:r>
            <a:r>
              <a:rPr lang="en-GB" dirty="0" err="1"/>
              <a:t>qlen</a:t>
            </a:r>
            <a:r>
              <a:rPr lang="en-GB" dirty="0"/>
              <a:t> that contains the number of packets in the list.</a:t>
            </a:r>
          </a:p>
          <a:p>
            <a:endParaRPr lang="en-GB" dirty="0"/>
          </a:p>
          <a:p>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13</a:t>
            </a:fld>
            <a:endParaRPr lang="en-GB"/>
          </a:p>
        </p:txBody>
      </p:sp>
    </p:spTree>
    <p:extLst>
      <p:ext uri="{BB962C8B-B14F-4D97-AF65-F5344CB8AC3E}">
        <p14:creationId xmlns:p14="http://schemas.microsoft.com/office/powerpoint/2010/main" val="3372089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Pfifo</a:t>
            </a:r>
            <a:r>
              <a:rPr lang="en-US" dirty="0"/>
              <a:t> is one implementation of </a:t>
            </a:r>
            <a:r>
              <a:rPr lang="en-US" dirty="0" err="1"/>
              <a:t>qdisc</a:t>
            </a:r>
            <a:r>
              <a:rPr lang="en-US" dirty="0"/>
              <a:t> – it is the default </a:t>
            </a:r>
            <a:r>
              <a:rPr lang="en-US" dirty="0" err="1"/>
              <a:t>qdisc</a:t>
            </a:r>
            <a:r>
              <a:rPr lang="en-US" dirty="0"/>
              <a:t> implementation used in Linux</a:t>
            </a:r>
          </a:p>
          <a:p>
            <a:endParaRPr lang="en-US" dirty="0"/>
          </a:p>
        </p:txBody>
      </p:sp>
      <p:sp>
        <p:nvSpPr>
          <p:cNvPr id="4" name="Slide Number Placeholder 3"/>
          <p:cNvSpPr>
            <a:spLocks noGrp="1"/>
          </p:cNvSpPr>
          <p:nvPr>
            <p:ph type="sldNum" sz="quarter" idx="5"/>
          </p:nvPr>
        </p:nvSpPr>
        <p:spPr/>
        <p:txBody>
          <a:bodyPr/>
          <a:lstStyle/>
          <a:p>
            <a:fld id="{646D4727-5F38-4299-9BD6-3D7EA24723E4}" type="slidenum">
              <a:rPr lang="en-GB" smtClean="0"/>
              <a:t>14</a:t>
            </a:fld>
            <a:endParaRPr lang="en-GB"/>
          </a:p>
        </p:txBody>
      </p:sp>
    </p:spTree>
    <p:extLst>
      <p:ext uri="{BB962C8B-B14F-4D97-AF65-F5344CB8AC3E}">
        <p14:creationId xmlns:p14="http://schemas.microsoft.com/office/powerpoint/2010/main" val="2969193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Pfifo</a:t>
            </a:r>
            <a:r>
              <a:rPr lang="en-US" dirty="0"/>
              <a:t> is one implementation of </a:t>
            </a:r>
            <a:r>
              <a:rPr lang="en-US" dirty="0" err="1"/>
              <a:t>qdisc</a:t>
            </a:r>
            <a:r>
              <a:rPr lang="en-US" dirty="0"/>
              <a:t> – it is the default </a:t>
            </a:r>
            <a:r>
              <a:rPr lang="en-US" dirty="0" err="1"/>
              <a:t>qdisc</a:t>
            </a:r>
            <a:r>
              <a:rPr lang="en-US" dirty="0"/>
              <a:t> implementation used in Linux</a:t>
            </a:r>
          </a:p>
          <a:p>
            <a:endParaRPr lang="en-US" dirty="0"/>
          </a:p>
        </p:txBody>
      </p:sp>
      <p:sp>
        <p:nvSpPr>
          <p:cNvPr id="4" name="Slide Number Placeholder 3"/>
          <p:cNvSpPr>
            <a:spLocks noGrp="1"/>
          </p:cNvSpPr>
          <p:nvPr>
            <p:ph type="sldNum" sz="quarter" idx="5"/>
          </p:nvPr>
        </p:nvSpPr>
        <p:spPr/>
        <p:txBody>
          <a:bodyPr/>
          <a:lstStyle/>
          <a:p>
            <a:fld id="{646D4727-5F38-4299-9BD6-3D7EA24723E4}" type="slidenum">
              <a:rPr lang="en-GB" smtClean="0"/>
              <a:t>15</a:t>
            </a:fld>
            <a:endParaRPr lang="en-GB"/>
          </a:p>
        </p:txBody>
      </p:sp>
    </p:spTree>
    <p:extLst>
      <p:ext uri="{BB962C8B-B14F-4D97-AF65-F5344CB8AC3E}">
        <p14:creationId xmlns:p14="http://schemas.microsoft.com/office/powerpoint/2010/main" val="33219688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pfifo_fast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contains three different FIFO queues based on priority, as seen in Fig. 1(b). The highest priority packets go into FIFO0, and these highest packets are dequeued first before handling any packets in FIFO1 and FIFO2. Similarly, packets in FIFO1 are considered first before any packets handling in FIFO 2.</a:t>
            </a:r>
            <a:endParaRPr lang="en-GB"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16</a:t>
            </a:fld>
            <a:endParaRPr lang="en-GB"/>
          </a:p>
        </p:txBody>
      </p:sp>
    </p:spTree>
    <p:extLst>
      <p:ext uri="{BB962C8B-B14F-4D97-AF65-F5344CB8AC3E}">
        <p14:creationId xmlns:p14="http://schemas.microsoft.com/office/powerpoint/2010/main" val="19254630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Each network interface is defined by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struct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net_device</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This structure has call-back routines specific to hardware. When the module is installed for the network card, the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net_device</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object is initialized with device-specific call-back routines and certain parameters in the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init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routine. The </a:t>
            </a:r>
            <a:r>
              <a:rPr lang="en-US" sz="1800" dirty="0" err="1">
                <a:effectLst/>
                <a:latin typeface="Times New Roman" panose="02020603050405020304" pitchFamily="18" charset="0"/>
                <a:ea typeface="Times New Roman" panose="02020603050405020304" pitchFamily="18" charset="0"/>
                <a:cs typeface="Times New Roman" panose="02020603050405020304" pitchFamily="18" charset="0"/>
              </a:rPr>
              <a:t>qdisc</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data structure of the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net_device</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represents the queueing discipline for that network interface. It contains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Qdisc:data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i.e., pointer to the packet list head inside the queue, In the case of default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pfifo_fast</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this points to an array of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sk_buff_head</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structures as seen in the figure above.</a:t>
            </a:r>
            <a:b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en-GB"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17</a:t>
            </a:fld>
            <a:endParaRPr lang="en-GB"/>
          </a:p>
        </p:txBody>
      </p:sp>
    </p:spTree>
    <p:extLst>
      <p:ext uri="{BB962C8B-B14F-4D97-AF65-F5344CB8AC3E}">
        <p14:creationId xmlns:p14="http://schemas.microsoft.com/office/powerpoint/2010/main" val="1810073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sk_buff_head</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is simply a list head as described in the previous figure.</a:t>
            </a:r>
            <a:endParaRPr lang="en-GB" sz="1800" dirty="0">
              <a:effectLst/>
              <a:latin typeface="Times New Roman" panose="02020603050405020304" pitchFamily="18" charset="0"/>
              <a:ea typeface="Times New Roman" panose="02020603050405020304" pitchFamily="18" charset="0"/>
            </a:endParaRPr>
          </a:p>
          <a:p>
            <a:pPr indent="128270"/>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Finally, </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sk_buff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represents the packet structure on Linux. Thus, the number of packets under a certain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sk_buff_head</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is exactly </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sk_buff_head</a:t>
            </a:r>
            <a:r>
              <a:rPr lang="en-US" sz="1800" i="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i="1" dirty="0" err="1">
                <a:effectLst/>
                <a:latin typeface="Times New Roman" panose="02020603050405020304" pitchFamily="18" charset="0"/>
                <a:ea typeface="Times New Roman" panose="02020603050405020304" pitchFamily="18" charset="0"/>
                <a:cs typeface="Times New Roman" panose="02020603050405020304" pitchFamily="18" charset="0"/>
              </a:rPr>
              <a:t>qlen</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GB" sz="1800" dirty="0">
              <a:effectLst/>
              <a:latin typeface="Times New Roman" panose="02020603050405020304" pitchFamily="18" charset="0"/>
              <a:ea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18</a:t>
            </a:fld>
            <a:endParaRPr lang="en-GB"/>
          </a:p>
        </p:txBody>
      </p:sp>
    </p:spTree>
    <p:extLst>
      <p:ext uri="{BB962C8B-B14F-4D97-AF65-F5344CB8AC3E}">
        <p14:creationId xmlns:p14="http://schemas.microsoft.com/office/powerpoint/2010/main" val="3426242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Previously shown DS are all inside the kernel – thus to reach them we must access kernel internal data</a:t>
            </a:r>
          </a:p>
        </p:txBody>
      </p:sp>
      <p:sp>
        <p:nvSpPr>
          <p:cNvPr id="4" name="Slide Number Placeholder 3"/>
          <p:cNvSpPr>
            <a:spLocks noGrp="1"/>
          </p:cNvSpPr>
          <p:nvPr>
            <p:ph type="sldNum" sz="quarter" idx="5"/>
          </p:nvPr>
        </p:nvSpPr>
        <p:spPr/>
        <p:txBody>
          <a:bodyPr/>
          <a:lstStyle/>
          <a:p>
            <a:fld id="{646D4727-5F38-4299-9BD6-3D7EA24723E4}" type="slidenum">
              <a:rPr lang="en-GB" smtClean="0"/>
              <a:t>20</a:t>
            </a:fld>
            <a:endParaRPr lang="en-GB"/>
          </a:p>
        </p:txBody>
      </p:sp>
    </p:spTree>
    <p:extLst>
      <p:ext uri="{BB962C8B-B14F-4D97-AF65-F5344CB8AC3E}">
        <p14:creationId xmlns:p14="http://schemas.microsoft.com/office/powerpoint/2010/main" val="4159477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Passing the </a:t>
            </a:r>
            <a:r>
              <a:rPr lang="en-GB" dirty="0" err="1"/>
              <a:t>net_dev</a:t>
            </a:r>
            <a:r>
              <a:rPr lang="en-GB" dirty="0"/>
              <a:t> name from user space to kernel space to provide functionality of collecting information about all types of </a:t>
            </a:r>
            <a:r>
              <a:rPr lang="en-GB" dirty="0" err="1"/>
              <a:t>net_devices</a:t>
            </a:r>
            <a:r>
              <a:rPr lang="en-GB" dirty="0"/>
              <a:t> to unprivileged user</a:t>
            </a:r>
          </a:p>
          <a:p>
            <a:r>
              <a:rPr lang="en-GB" dirty="0"/>
              <a:t>The need for pid is related to </a:t>
            </a:r>
            <a:r>
              <a:rPr lang="en-GB" dirty="0" err="1"/>
              <a:t>entowrk</a:t>
            </a:r>
            <a:r>
              <a:rPr lang="en-GB" dirty="0"/>
              <a:t> namespaces (will be elaborated furthermore later on)</a:t>
            </a:r>
          </a:p>
          <a:p>
            <a:endParaRPr lang="en-GB" dirty="0"/>
          </a:p>
          <a:p>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22</a:t>
            </a:fld>
            <a:endParaRPr lang="en-GB"/>
          </a:p>
        </p:txBody>
      </p:sp>
    </p:spTree>
    <p:extLst>
      <p:ext uri="{BB962C8B-B14F-4D97-AF65-F5344CB8AC3E}">
        <p14:creationId xmlns:p14="http://schemas.microsoft.com/office/powerpoint/2010/main" val="162493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APPROACH( RESEARCH MORE THAN IMPLEMENTATION)</a:t>
            </a:r>
          </a:p>
          <a:p>
            <a:r>
              <a:rPr lang="en-US" dirty="0"/>
              <a:t>LINUX QUEUING SYSTEM ( EXPLAIN THE IMPORTANCE OF UNDERSTANDING LINUX TO USE OUR SILUTIN)</a:t>
            </a:r>
          </a:p>
          <a:p>
            <a:r>
              <a:rPr lang="en-US" dirty="0"/>
              <a:t>SIMULATION ( AS ITS NAME)</a:t>
            </a:r>
          </a:p>
          <a:p>
            <a:r>
              <a:rPr lang="en-US" dirty="0"/>
              <a:t>EVALUATION ( ANALZUYING)</a:t>
            </a:r>
          </a:p>
          <a:p>
            <a:r>
              <a:rPr lang="en-US" dirty="0"/>
              <a:t>CONCLUSION.L..</a:t>
            </a:r>
          </a:p>
          <a:p>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3</a:t>
            </a:fld>
            <a:endParaRPr lang="en-GB"/>
          </a:p>
        </p:txBody>
      </p:sp>
    </p:spTree>
    <p:extLst>
      <p:ext uri="{BB962C8B-B14F-4D97-AF65-F5344CB8AC3E}">
        <p14:creationId xmlns:p14="http://schemas.microsoft.com/office/powerpoint/2010/main" val="42806196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23</a:t>
            </a:fld>
            <a:endParaRPr lang="en-GB"/>
          </a:p>
        </p:txBody>
      </p:sp>
    </p:spTree>
    <p:extLst>
      <p:ext uri="{BB962C8B-B14F-4D97-AF65-F5344CB8AC3E}">
        <p14:creationId xmlns:p14="http://schemas.microsoft.com/office/powerpoint/2010/main" val="3491506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setNetDevice</a:t>
            </a:r>
            <a:r>
              <a:rPr lang="en-GB" dirty="0"/>
              <a:t> defines which </a:t>
            </a:r>
            <a:r>
              <a:rPr lang="en-GB" dirty="0" err="1"/>
              <a:t>net_device</a:t>
            </a:r>
            <a:r>
              <a:rPr lang="en-GB" dirty="0"/>
              <a:t> we want to collect info and data from</a:t>
            </a:r>
          </a:p>
          <a:p>
            <a:r>
              <a:rPr lang="en-GB" dirty="0" err="1"/>
              <a:t>getQueueStats</a:t>
            </a:r>
            <a:r>
              <a:rPr lang="en-GB" dirty="0"/>
              <a:t> returns the stats and info about the </a:t>
            </a:r>
            <a:r>
              <a:rPr lang="en-GB" dirty="0" err="1"/>
              <a:t>net_device</a:t>
            </a:r>
            <a:r>
              <a:rPr lang="en-GB" dirty="0"/>
              <a:t> that was previously set by calling </a:t>
            </a:r>
            <a:r>
              <a:rPr lang="en-GB" dirty="0" err="1"/>
              <a:t>setNetDevice</a:t>
            </a:r>
            <a:endParaRPr lang="en-GB" dirty="0"/>
          </a:p>
          <a:p>
            <a:endParaRPr lang="en-GB" dirty="0"/>
          </a:p>
          <a:p>
            <a:r>
              <a:rPr lang="en-GB" dirty="0"/>
              <a:t>Pid is important to define from which network namespace are we entering this </a:t>
            </a:r>
            <a:r>
              <a:rPr lang="en-GB" dirty="0" err="1"/>
              <a:t>net_device</a:t>
            </a:r>
            <a:r>
              <a:rPr lang="en-GB" dirty="0"/>
              <a:t> (from Machine A or Machine B or ….)</a:t>
            </a:r>
          </a:p>
        </p:txBody>
      </p:sp>
      <p:sp>
        <p:nvSpPr>
          <p:cNvPr id="4" name="Slide Number Placeholder 3"/>
          <p:cNvSpPr>
            <a:spLocks noGrp="1"/>
          </p:cNvSpPr>
          <p:nvPr>
            <p:ph type="sldNum" sz="quarter" idx="5"/>
          </p:nvPr>
        </p:nvSpPr>
        <p:spPr/>
        <p:txBody>
          <a:bodyPr/>
          <a:lstStyle/>
          <a:p>
            <a:fld id="{646D4727-5F38-4299-9BD6-3D7EA24723E4}" type="slidenum">
              <a:rPr lang="en-GB" smtClean="0"/>
              <a:t>24</a:t>
            </a:fld>
            <a:endParaRPr lang="en-GB"/>
          </a:p>
        </p:txBody>
      </p:sp>
    </p:spTree>
    <p:extLst>
      <p:ext uri="{BB962C8B-B14F-4D97-AF65-F5344CB8AC3E}">
        <p14:creationId xmlns:p14="http://schemas.microsoft.com/office/powerpoint/2010/main" val="627935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both tools, our FQS and the known TC on the router’s environment to check the router transmission queue size over time. In both cases, we used Python scripts that continuously sampled the queue for a duration of 3 minutes. </a:t>
            </a:r>
          </a:p>
          <a:p>
            <a:r>
              <a:rPr lang="en-US" dirty="0"/>
              <a:t>MININET!</a:t>
            </a:r>
          </a:p>
          <a:p>
            <a:r>
              <a:rPr lang="en-US" dirty="0"/>
              <a:t>Interface </a:t>
            </a:r>
          </a:p>
          <a:p>
            <a:r>
              <a:rPr lang="en-US" dirty="0"/>
              <a:t>To test our FQS we built a virtual environment/topology using Mininet and sampled the router’s Tx queue using both FQS and TC.</a:t>
            </a:r>
          </a:p>
          <a:p>
            <a:r>
              <a:rPr lang="en-US" dirty="0"/>
              <a:t>Compared and analyzed the results ---- proved the capability of FQS to capture single queue event</a:t>
            </a:r>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25</a:t>
            </a:fld>
            <a:endParaRPr lang="en-GB"/>
          </a:p>
        </p:txBody>
      </p:sp>
    </p:spTree>
    <p:extLst>
      <p:ext uri="{BB962C8B-B14F-4D97-AF65-F5344CB8AC3E}">
        <p14:creationId xmlns:p14="http://schemas.microsoft.com/office/powerpoint/2010/main" val="2325988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 clients where N is a variable between 1 and 100</a:t>
            </a:r>
          </a:p>
          <a:p>
            <a:endParaRPr lang="en-US" b="0" dirty="0"/>
          </a:p>
        </p:txBody>
      </p:sp>
      <p:sp>
        <p:nvSpPr>
          <p:cNvPr id="4" name="Slide Number Placeholder 3"/>
          <p:cNvSpPr>
            <a:spLocks noGrp="1"/>
          </p:cNvSpPr>
          <p:nvPr>
            <p:ph type="sldNum" sz="quarter" idx="5"/>
          </p:nvPr>
        </p:nvSpPr>
        <p:spPr/>
        <p:txBody>
          <a:bodyPr/>
          <a:lstStyle/>
          <a:p>
            <a:fld id="{646D4727-5F38-4299-9BD6-3D7EA24723E4}" type="slidenum">
              <a:rPr lang="en-GB" smtClean="0"/>
              <a:t>26</a:t>
            </a:fld>
            <a:endParaRPr lang="en-GB"/>
          </a:p>
        </p:txBody>
      </p:sp>
    </p:spTree>
    <p:extLst>
      <p:ext uri="{BB962C8B-B14F-4D97-AF65-F5344CB8AC3E}">
        <p14:creationId xmlns:p14="http://schemas.microsoft.com/office/powerpoint/2010/main" val="3375924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namespace is a subsystem that </a:t>
            </a:r>
            <a:r>
              <a:rPr lang="en-US" dirty="0" err="1"/>
              <a:t>linux</a:t>
            </a:r>
            <a:r>
              <a:rPr lang="en-US" dirty="0"/>
              <a:t> provides to the sake of virtualizing network stacks</a:t>
            </a:r>
          </a:p>
          <a:p>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27</a:t>
            </a:fld>
            <a:endParaRPr lang="en-GB"/>
          </a:p>
        </p:txBody>
      </p:sp>
    </p:spTree>
    <p:extLst>
      <p:ext uri="{BB962C8B-B14F-4D97-AF65-F5344CB8AC3E}">
        <p14:creationId xmlns:p14="http://schemas.microsoft.com/office/powerpoint/2010/main" val="677718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Visualization to the thing mentioned earlier</a:t>
            </a:r>
          </a:p>
          <a:p>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28</a:t>
            </a:fld>
            <a:endParaRPr lang="en-GB"/>
          </a:p>
        </p:txBody>
      </p:sp>
    </p:spTree>
    <p:extLst>
      <p:ext uri="{BB962C8B-B14F-4D97-AF65-F5344CB8AC3E}">
        <p14:creationId xmlns:p14="http://schemas.microsoft.com/office/powerpoint/2010/main" val="18747339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29</a:t>
            </a:fld>
            <a:endParaRPr lang="en-GB"/>
          </a:p>
        </p:txBody>
      </p:sp>
    </p:spTree>
    <p:extLst>
      <p:ext uri="{BB962C8B-B14F-4D97-AF65-F5344CB8AC3E}">
        <p14:creationId xmlns:p14="http://schemas.microsoft.com/office/powerpoint/2010/main" val="2271240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sz="1800" dirty="0">
                    <a:latin typeface="Times New Roman" panose="02020603050405020304" pitchFamily="18" charset="0"/>
                  </a:rPr>
                  <a:t>The FQS was able to catch queue events more clearly </a:t>
                </a:r>
              </a:p>
              <a:p>
                <a:pPr lvl="1"/>
                <a:r>
                  <a:rPr lang="en-US" sz="1800" dirty="0">
                    <a:latin typeface="Times New Roman" panose="02020603050405020304" pitchFamily="18" charset="0"/>
                  </a:rPr>
                  <a:t> FQS samples represented a more refined partition  of the test-interval </a:t>
                </a:r>
              </a:p>
              <a:p>
                <a:r>
                  <a:rPr lang="en-US" sz="1800" dirty="0">
                    <a:effectLst/>
                    <a:latin typeface="Times New Roman" panose="02020603050405020304" pitchFamily="18" charset="0"/>
                    <a:ea typeface="Times New Roman" panose="02020603050405020304" pitchFamily="18" charset="0"/>
                  </a:rPr>
                  <a:t>The frequency of FQS samples - 200K samples per second (i.e., a sample every 5[</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𝜇</m:t>
                    </m:r>
                  </m:oMath>
                </a14:m>
                <a:r>
                  <a:rPr lang="en-US" sz="1800" dirty="0">
                    <a:effectLst/>
                    <a:latin typeface="Times New Roman" panose="02020603050405020304" pitchFamily="18" charset="0"/>
                    <a:ea typeface="Times New Roman" panose="02020603050405020304" pitchFamily="18" charset="0"/>
                  </a:rPr>
                  <a:t>s]) </a:t>
                </a:r>
              </a:p>
              <a:p>
                <a:r>
                  <a:rPr lang="en-US" sz="1800"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 frequency of  TC samples - 0.5K samples per second (i.e., a sample every 2[</a:t>
                </a:r>
                <a:r>
                  <a:rPr lang="en-US" sz="1800" dirty="0" err="1">
                    <a:effectLst/>
                    <a:latin typeface="Times New Roman" panose="02020603050405020304" pitchFamily="18" charset="0"/>
                    <a:ea typeface="Times New Roman" panose="02020603050405020304" pitchFamily="18" charset="0"/>
                  </a:rPr>
                  <a:t>ms</a:t>
                </a:r>
                <a:r>
                  <a:rPr lang="en-US" sz="1800" dirty="0">
                    <a:effectLst/>
                    <a:latin typeface="Times New Roman" panose="02020603050405020304" pitchFamily="18" charset="0"/>
                    <a:ea typeface="Times New Roman" panose="02020603050405020304" pitchFamily="18" charset="0"/>
                  </a:rPr>
                  <a:t>])</a:t>
                </a:r>
              </a:p>
              <a:p>
                <a:r>
                  <a:rPr lang="en-US" sz="1800" dirty="0">
                    <a:latin typeface="Times New Roman" panose="02020603050405020304" pitchFamily="18" charset="0"/>
                  </a:rPr>
                  <a:t>Number of clients </a:t>
                </a:r>
                <a14:m>
                  <m:oMath xmlns:m="http://schemas.openxmlformats.org/officeDocument/2006/math">
                    <m:r>
                      <a:rPr lang="en-US" sz="1800" b="0" i="1" smtClean="0">
                        <a:latin typeface="Cambria Math" panose="02040503050406030204" pitchFamily="18" charset="0"/>
                      </a:rPr>
                      <m:t>↑</m:t>
                    </m:r>
                  </m:oMath>
                </a14:m>
                <a:r>
                  <a:rPr lang="en-US" sz="1800" dirty="0">
                    <a:latin typeface="Times New Roman" panose="02020603050405020304" pitchFamily="18" charset="0"/>
                  </a:rPr>
                  <a:t> </a:t>
                </a:r>
                <a14:m>
                  <m:oMath xmlns:m="http://schemas.openxmlformats.org/officeDocument/2006/math">
                    <m:r>
                      <a:rPr lang="en-US" sz="1800" b="0" i="1" dirty="0" smtClean="0">
                        <a:latin typeface="Cambria Math" panose="02040503050406030204" pitchFamily="18" charset="0"/>
                      </a:rPr>
                      <m:t>→</m:t>
                    </m:r>
                  </m:oMath>
                </a14:m>
                <a:r>
                  <a:rPr lang="en-US" sz="1800" dirty="0">
                    <a:latin typeface="Times New Roman" panose="02020603050405020304" pitchFamily="18" charset="0"/>
                  </a:rPr>
                  <a:t>  Sample's throughput </a:t>
                </a:r>
                <a14:m>
                  <m:oMath xmlns:m="http://schemas.openxmlformats.org/officeDocument/2006/math">
                    <m:r>
                      <a:rPr lang="en-US" sz="1800" b="0" i="1" smtClean="0">
                        <a:latin typeface="Cambria Math" panose="02040503050406030204" pitchFamily="18" charset="0"/>
                      </a:rPr>
                      <m:t>↓</m:t>
                    </m:r>
                  </m:oMath>
                </a14:m>
                <a:endParaRPr lang="en-US" sz="1800" dirty="0">
                  <a:latin typeface="Times New Roman" panose="02020603050405020304" pitchFamily="18" charset="0"/>
                </a:endParaRPr>
              </a:p>
              <a:p>
                <a:pPr lvl="1"/>
                <a:r>
                  <a:rPr lang="en-US" sz="1400" dirty="0">
                    <a:latin typeface="Times New Roman" panose="02020603050405020304" pitchFamily="18" charset="0"/>
                  </a:rPr>
                  <a:t>33 million samples drops to only 4 million</a:t>
                </a:r>
              </a:p>
              <a:p>
                <a:pPr lvl="1"/>
                <a:r>
                  <a:rPr lang="en-US" sz="1400" dirty="0">
                    <a:latin typeface="Times New Roman" panose="02020603050405020304" pitchFamily="18" charset="0"/>
                  </a:rPr>
                  <a:t>More clients </a:t>
                </a:r>
                <a:r>
                  <a:rPr lang="en-US" sz="1400" dirty="0">
                    <a:latin typeface="Times New Roman" panose="02020603050405020304" pitchFamily="18" charset="0"/>
                    <a:sym typeface="Wingdings" panose="05000000000000000000" pitchFamily="2" charset="2"/>
                  </a:rPr>
                  <a:t> more processes on CPU  More context switches</a:t>
                </a:r>
              </a:p>
              <a:p>
                <a:r>
                  <a:rPr lang="en-US" sz="1800" dirty="0">
                    <a:effectLst/>
                    <a:latin typeface="Times New Roman" panose="02020603050405020304" pitchFamily="18" charset="0"/>
                    <a:ea typeface="Times New Roman" panose="02020603050405020304" pitchFamily="18" charset="0"/>
                  </a:rPr>
                  <a:t>The FQS/TC speedup decreased as the number of clients rose</a:t>
                </a:r>
              </a:p>
              <a:p>
                <a:endParaRPr lang="en-GB" dirty="0"/>
              </a:p>
            </p:txBody>
          </p:sp>
        </mc:Choice>
        <mc:Fallback xmlns="">
          <p:sp>
            <p:nvSpPr>
              <p:cNvPr id="3" name="Notes Placeholder 2"/>
              <p:cNvSpPr>
                <a:spLocks noGrp="1"/>
              </p:cNvSpPr>
              <p:nvPr>
                <p:ph type="body" idx="1"/>
              </p:nvPr>
            </p:nvSpPr>
            <p:spPr/>
            <p:txBody>
              <a:bodyPr/>
              <a:lstStyle/>
              <a:p>
                <a:r>
                  <a:rPr lang="en-US" sz="1800" dirty="0">
                    <a:latin typeface="Times New Roman" panose="02020603050405020304" pitchFamily="18" charset="0"/>
                  </a:rPr>
                  <a:t>The FQS was able to catch queue events more clearly </a:t>
                </a:r>
              </a:p>
              <a:p>
                <a:pPr lvl="1"/>
                <a:r>
                  <a:rPr lang="en-US" sz="1800" dirty="0">
                    <a:latin typeface="Times New Roman" panose="02020603050405020304" pitchFamily="18" charset="0"/>
                  </a:rPr>
                  <a:t> FQS samples represented a more refined partition  of the test-interval </a:t>
                </a:r>
              </a:p>
              <a:p>
                <a:r>
                  <a:rPr lang="en-US" sz="1800" dirty="0">
                    <a:effectLst/>
                    <a:latin typeface="Times New Roman" panose="02020603050405020304" pitchFamily="18" charset="0"/>
                    <a:ea typeface="Times New Roman" panose="02020603050405020304" pitchFamily="18" charset="0"/>
                  </a:rPr>
                  <a:t>The frequency of FQS samples - 200K samples per second (i.e., a sample every 5[</a:t>
                </a:r>
                <a:r>
                  <a:rPr lang="en-US" sz="1800" i="0">
                    <a:effectLst/>
                    <a:latin typeface="Cambria Math" panose="02040503050406030204" pitchFamily="18" charset="0"/>
                    <a:ea typeface="Times New Roman" panose="02020603050405020304" pitchFamily="18" charset="0"/>
                    <a:cs typeface="Times New Roman" panose="02020603050405020304" pitchFamily="18" charset="0"/>
                  </a:rPr>
                  <a:t>𝜇</a:t>
                </a:r>
                <a:r>
                  <a:rPr lang="en-US" sz="1800" dirty="0">
                    <a:effectLst/>
                    <a:latin typeface="Times New Roman" panose="02020603050405020304" pitchFamily="18" charset="0"/>
                    <a:ea typeface="Times New Roman" panose="02020603050405020304" pitchFamily="18" charset="0"/>
                  </a:rPr>
                  <a:t>s]) </a:t>
                </a:r>
              </a:p>
              <a:p>
                <a:r>
                  <a:rPr lang="en-US" sz="1800" dirty="0">
                    <a:latin typeface="Times New Roman" panose="02020603050405020304" pitchFamily="18" charset="0"/>
                    <a:ea typeface="Times New Roman" panose="02020603050405020304" pitchFamily="18" charset="0"/>
                  </a:rPr>
                  <a:t>T</a:t>
                </a:r>
                <a:r>
                  <a:rPr lang="en-US" sz="1800" dirty="0">
                    <a:effectLst/>
                    <a:latin typeface="Times New Roman" panose="02020603050405020304" pitchFamily="18" charset="0"/>
                    <a:ea typeface="Times New Roman" panose="02020603050405020304" pitchFamily="18" charset="0"/>
                  </a:rPr>
                  <a:t>he frequency of  TC samples - 0.5K samples per second (i.e., a sample every 2[</a:t>
                </a:r>
                <a:r>
                  <a:rPr lang="en-US" sz="1800" dirty="0" err="1">
                    <a:effectLst/>
                    <a:latin typeface="Times New Roman" panose="02020603050405020304" pitchFamily="18" charset="0"/>
                    <a:ea typeface="Times New Roman" panose="02020603050405020304" pitchFamily="18" charset="0"/>
                  </a:rPr>
                  <a:t>ms</a:t>
                </a:r>
                <a:r>
                  <a:rPr lang="en-US" sz="1800" dirty="0">
                    <a:effectLst/>
                    <a:latin typeface="Times New Roman" panose="02020603050405020304" pitchFamily="18" charset="0"/>
                    <a:ea typeface="Times New Roman" panose="02020603050405020304" pitchFamily="18" charset="0"/>
                  </a:rPr>
                  <a:t>])</a:t>
                </a:r>
              </a:p>
              <a:p>
                <a:r>
                  <a:rPr lang="en-US" sz="1800" dirty="0">
                    <a:latin typeface="Times New Roman" panose="02020603050405020304" pitchFamily="18" charset="0"/>
                  </a:rPr>
                  <a:t>Number of clients </a:t>
                </a:r>
                <a:r>
                  <a:rPr lang="en-US" sz="1800" b="0" i="0">
                    <a:latin typeface="Cambria Math" panose="02040503050406030204" pitchFamily="18" charset="0"/>
                  </a:rPr>
                  <a:t>↑</a:t>
                </a:r>
                <a:r>
                  <a:rPr lang="en-US" sz="1800" dirty="0">
                    <a:latin typeface="Times New Roman" panose="02020603050405020304" pitchFamily="18" charset="0"/>
                  </a:rPr>
                  <a:t> </a:t>
                </a:r>
                <a:r>
                  <a:rPr lang="en-US" sz="1800" b="0" i="0" dirty="0">
                    <a:latin typeface="Cambria Math" panose="02040503050406030204" pitchFamily="18" charset="0"/>
                  </a:rPr>
                  <a:t>→</a:t>
                </a:r>
                <a:r>
                  <a:rPr lang="en-US" sz="1800" dirty="0">
                    <a:latin typeface="Times New Roman" panose="02020603050405020304" pitchFamily="18" charset="0"/>
                  </a:rPr>
                  <a:t>  Sample's throughput </a:t>
                </a:r>
                <a:r>
                  <a:rPr lang="en-US" sz="1800" b="0" i="0">
                    <a:latin typeface="Cambria Math" panose="02040503050406030204" pitchFamily="18" charset="0"/>
                  </a:rPr>
                  <a:t>↓</a:t>
                </a:r>
                <a:endParaRPr lang="en-US" sz="1800" dirty="0">
                  <a:latin typeface="Times New Roman" panose="02020603050405020304" pitchFamily="18" charset="0"/>
                </a:endParaRPr>
              </a:p>
              <a:p>
                <a:pPr lvl="1"/>
                <a:r>
                  <a:rPr lang="en-US" sz="1400" dirty="0">
                    <a:latin typeface="Times New Roman" panose="02020603050405020304" pitchFamily="18" charset="0"/>
                  </a:rPr>
                  <a:t>33 million samples drops to only 4 million</a:t>
                </a:r>
              </a:p>
              <a:p>
                <a:pPr lvl="1"/>
                <a:r>
                  <a:rPr lang="en-US" sz="1400" dirty="0">
                    <a:latin typeface="Times New Roman" panose="02020603050405020304" pitchFamily="18" charset="0"/>
                  </a:rPr>
                  <a:t>More clients </a:t>
                </a:r>
                <a:r>
                  <a:rPr lang="en-US" sz="1400" dirty="0">
                    <a:latin typeface="Times New Roman" panose="02020603050405020304" pitchFamily="18" charset="0"/>
                    <a:sym typeface="Wingdings" panose="05000000000000000000" pitchFamily="2" charset="2"/>
                  </a:rPr>
                  <a:t> more processes on CPU  More context switches</a:t>
                </a:r>
              </a:p>
              <a:p>
                <a:r>
                  <a:rPr lang="en-US" sz="1800" dirty="0">
                    <a:effectLst/>
                    <a:latin typeface="Times New Roman" panose="02020603050405020304" pitchFamily="18" charset="0"/>
                    <a:ea typeface="Times New Roman" panose="02020603050405020304" pitchFamily="18" charset="0"/>
                  </a:rPr>
                  <a:t>The FQS/TC speedup decreased as the number of clients rose</a:t>
                </a:r>
              </a:p>
              <a:p>
                <a:endParaRPr lang="en-GB" dirty="0"/>
              </a:p>
            </p:txBody>
          </p:sp>
        </mc:Fallback>
      </mc:AlternateContent>
      <p:sp>
        <p:nvSpPr>
          <p:cNvPr id="4" name="Slide Number Placeholder 3"/>
          <p:cNvSpPr>
            <a:spLocks noGrp="1"/>
          </p:cNvSpPr>
          <p:nvPr>
            <p:ph type="sldNum" sz="quarter" idx="5"/>
          </p:nvPr>
        </p:nvSpPr>
        <p:spPr/>
        <p:txBody>
          <a:bodyPr/>
          <a:lstStyle/>
          <a:p>
            <a:fld id="{646D4727-5F38-4299-9BD6-3D7EA24723E4}" type="slidenum">
              <a:rPr lang="en-GB" smtClean="0"/>
              <a:t>30</a:t>
            </a:fld>
            <a:endParaRPr lang="en-GB"/>
          </a:p>
        </p:txBody>
      </p:sp>
    </p:spTree>
    <p:extLst>
      <p:ext uri="{BB962C8B-B14F-4D97-AF65-F5344CB8AC3E}">
        <p14:creationId xmlns:p14="http://schemas.microsoft.com/office/powerpoint/2010/main" val="3824386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our performance aspect (figure of merit) that we calculated to represent sampler efficiency</a:t>
            </a:r>
            <a:endParaRPr lang="en-GB" dirty="0"/>
          </a:p>
        </p:txBody>
      </p:sp>
      <p:sp>
        <p:nvSpPr>
          <p:cNvPr id="4" name="Slide Number Placeholder 3"/>
          <p:cNvSpPr>
            <a:spLocks noGrp="1"/>
          </p:cNvSpPr>
          <p:nvPr>
            <p:ph type="sldNum" sz="quarter" idx="5"/>
          </p:nvPr>
        </p:nvSpPr>
        <p:spPr/>
        <p:txBody>
          <a:bodyPr/>
          <a:lstStyle/>
          <a:p>
            <a:fld id="{646D4727-5F38-4299-9BD6-3D7EA24723E4}" type="slidenum">
              <a:rPr lang="en-GB" smtClean="0"/>
              <a:t>31</a:t>
            </a:fld>
            <a:endParaRPr lang="en-GB"/>
          </a:p>
        </p:txBody>
      </p:sp>
    </p:spTree>
    <p:extLst>
      <p:ext uri="{BB962C8B-B14F-4D97-AF65-F5344CB8AC3E}">
        <p14:creationId xmlns:p14="http://schemas.microsoft.com/office/powerpoint/2010/main" val="3723627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assume that many clients want to communicate with some server, they obviously cannot synchronize the timings of the messages they send to the server.</a:t>
            </a:r>
          </a:p>
          <a:p>
            <a:r>
              <a:rPr lang="en-US" dirty="0"/>
              <a:t>The router, as a connection point between those many clients to the server, must </a:t>
            </a:r>
            <a:r>
              <a:rPr lang="en-US" b="1" dirty="0"/>
              <a:t>transmit </a:t>
            </a:r>
            <a:r>
              <a:rPr lang="en-US" b="0" dirty="0"/>
              <a:t>the data to the server. the problem is, the transmission rate between the router and server is not as fast as the rate of the arriving packets to the router. Therefore, the router can simply throw packets, or he can maintain some “waiting station”. It is obvious that maintaining some waiting station is much more beneficial (for example, you don’t want to drop a packets that traveled from far away!).</a:t>
            </a:r>
          </a:p>
          <a:p>
            <a:r>
              <a:rPr lang="en-US" b="0" dirty="0"/>
              <a:t>Hence, transmission queues to control the transmission of packets is needed.</a:t>
            </a:r>
          </a:p>
        </p:txBody>
      </p:sp>
      <p:sp>
        <p:nvSpPr>
          <p:cNvPr id="4" name="Slide Number Placeholder 3"/>
          <p:cNvSpPr>
            <a:spLocks noGrp="1"/>
          </p:cNvSpPr>
          <p:nvPr>
            <p:ph type="sldNum" sz="quarter" idx="5"/>
          </p:nvPr>
        </p:nvSpPr>
        <p:spPr/>
        <p:txBody>
          <a:bodyPr/>
          <a:lstStyle/>
          <a:p>
            <a:fld id="{646D4727-5F38-4299-9BD6-3D7EA24723E4}" type="slidenum">
              <a:rPr lang="en-GB" smtClean="0"/>
              <a:t>4</a:t>
            </a:fld>
            <a:endParaRPr lang="en-GB"/>
          </a:p>
        </p:txBody>
      </p:sp>
    </p:spTree>
    <p:extLst>
      <p:ext uri="{BB962C8B-B14F-4D97-AF65-F5344CB8AC3E}">
        <p14:creationId xmlns:p14="http://schemas.microsoft.com/office/powerpoint/2010/main" val="1357331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main goal is to sample those transmission queues (TX) at a very high rate, a rate such a single arrival or departure of a packet to the TX could be detected.</a:t>
            </a:r>
            <a:endParaRPr lang="en-IL" dirty="0"/>
          </a:p>
        </p:txBody>
      </p:sp>
      <p:sp>
        <p:nvSpPr>
          <p:cNvPr id="4" name="Slide Number Placeholder 3"/>
          <p:cNvSpPr>
            <a:spLocks noGrp="1"/>
          </p:cNvSpPr>
          <p:nvPr>
            <p:ph type="sldNum" sz="quarter" idx="5"/>
          </p:nvPr>
        </p:nvSpPr>
        <p:spPr/>
        <p:txBody>
          <a:bodyPr/>
          <a:lstStyle/>
          <a:p>
            <a:fld id="{646D4727-5F38-4299-9BD6-3D7EA24723E4}" type="slidenum">
              <a:rPr lang="en-GB" smtClean="0"/>
              <a:t>5</a:t>
            </a:fld>
            <a:endParaRPr lang="en-GB"/>
          </a:p>
        </p:txBody>
      </p:sp>
    </p:spTree>
    <p:extLst>
      <p:ext uri="{BB962C8B-B14F-4D97-AF65-F5344CB8AC3E}">
        <p14:creationId xmlns:p14="http://schemas.microsoft.com/office/powerpoint/2010/main" val="1338079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investigate on a way to sample the queue, first you need to know where to investigate.</a:t>
            </a:r>
          </a:p>
          <a:p>
            <a:r>
              <a:rPr lang="en-US" dirty="0"/>
              <a:t>Every OS implements the TX in a different way.</a:t>
            </a:r>
          </a:p>
          <a:p>
            <a:r>
              <a:rPr lang="en-US" dirty="0"/>
              <a:t>We chose to investigate the maintenance of the TX in ubuntu-</a:t>
            </a:r>
            <a:r>
              <a:rPr lang="en-US" dirty="0" err="1"/>
              <a:t>linux</a:t>
            </a:r>
            <a:r>
              <a:rPr lang="en-US" dirty="0"/>
              <a:t> 5.3</a:t>
            </a:r>
            <a:endParaRPr lang="en-IL" dirty="0"/>
          </a:p>
        </p:txBody>
      </p:sp>
      <p:sp>
        <p:nvSpPr>
          <p:cNvPr id="4" name="Slide Number Placeholder 3"/>
          <p:cNvSpPr>
            <a:spLocks noGrp="1"/>
          </p:cNvSpPr>
          <p:nvPr>
            <p:ph type="sldNum" sz="quarter" idx="5"/>
          </p:nvPr>
        </p:nvSpPr>
        <p:spPr/>
        <p:txBody>
          <a:bodyPr/>
          <a:lstStyle/>
          <a:p>
            <a:fld id="{646D4727-5F38-4299-9BD6-3D7EA24723E4}" type="slidenum">
              <a:rPr lang="en-GB" smtClean="0"/>
              <a:t>6</a:t>
            </a:fld>
            <a:endParaRPr lang="en-GB"/>
          </a:p>
        </p:txBody>
      </p:sp>
    </p:spTree>
    <p:extLst>
      <p:ext uri="{BB962C8B-B14F-4D97-AF65-F5344CB8AC3E}">
        <p14:creationId xmlns:p14="http://schemas.microsoft.com/office/powerpoint/2010/main" val="288911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step in our investigation included searching for some existing tools, we found a subsystem provided by Linux, named TC.</a:t>
            </a:r>
          </a:p>
          <a:p>
            <a:r>
              <a:rPr lang="en-US" dirty="0"/>
              <a:t>TC provides a large set of functionality to manipulate and control the transmission queues, but importantly, it provides a way to query the queue and </a:t>
            </a:r>
            <a:r>
              <a:rPr lang="en-US" dirty="0" err="1"/>
              <a:t>recieve</a:t>
            </a:r>
            <a:r>
              <a:rPr lang="en-US" dirty="0"/>
              <a:t> its stats.</a:t>
            </a:r>
            <a:endParaRPr lang="en-IL" dirty="0"/>
          </a:p>
        </p:txBody>
      </p:sp>
      <p:sp>
        <p:nvSpPr>
          <p:cNvPr id="4" name="Slide Number Placeholder 3"/>
          <p:cNvSpPr>
            <a:spLocks noGrp="1"/>
          </p:cNvSpPr>
          <p:nvPr>
            <p:ph type="sldNum" sz="quarter" idx="5"/>
          </p:nvPr>
        </p:nvSpPr>
        <p:spPr/>
        <p:txBody>
          <a:bodyPr/>
          <a:lstStyle/>
          <a:p>
            <a:fld id="{646D4727-5F38-4299-9BD6-3D7EA24723E4}" type="slidenum">
              <a:rPr lang="en-GB" smtClean="0"/>
              <a:t>7</a:t>
            </a:fld>
            <a:endParaRPr lang="en-GB"/>
          </a:p>
        </p:txBody>
      </p:sp>
    </p:spTree>
    <p:extLst>
      <p:ext uri="{BB962C8B-B14F-4D97-AF65-F5344CB8AC3E}">
        <p14:creationId xmlns:p14="http://schemas.microsoft.com/office/powerpoint/2010/main" val="2331535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many forks, every time a sample is taken, a fork system call is invoked, that gives an enormous overhead for simply sampling the queue.</a:t>
            </a:r>
          </a:p>
          <a:p>
            <a:r>
              <a:rPr lang="en-US" dirty="0"/>
              <a:t>So, suppose we wanted to sample the queue for a duration</a:t>
            </a:r>
            <a:r>
              <a:rPr lang="ar-SA" dirty="0"/>
              <a:t> </a:t>
            </a:r>
            <a:r>
              <a:rPr lang="en-US" dirty="0"/>
              <a:t>of 30[s], in succession. Then, it is obvious that we spend an enormous amount of time doing fork, instead of sampling.</a:t>
            </a:r>
            <a:endParaRPr lang="en-IL" dirty="0"/>
          </a:p>
        </p:txBody>
      </p:sp>
      <p:sp>
        <p:nvSpPr>
          <p:cNvPr id="4" name="Slide Number Placeholder 3"/>
          <p:cNvSpPr>
            <a:spLocks noGrp="1"/>
          </p:cNvSpPr>
          <p:nvPr>
            <p:ph type="sldNum" sz="quarter" idx="5"/>
          </p:nvPr>
        </p:nvSpPr>
        <p:spPr/>
        <p:txBody>
          <a:bodyPr/>
          <a:lstStyle/>
          <a:p>
            <a:fld id="{646D4727-5F38-4299-9BD6-3D7EA24723E4}" type="slidenum">
              <a:rPr lang="en-GB" smtClean="0"/>
              <a:t>8</a:t>
            </a:fld>
            <a:endParaRPr lang="en-GB"/>
          </a:p>
        </p:txBody>
      </p:sp>
    </p:spTree>
    <p:extLst>
      <p:ext uri="{BB962C8B-B14F-4D97-AF65-F5344CB8AC3E}">
        <p14:creationId xmlns:p14="http://schemas.microsoft.com/office/powerpoint/2010/main" val="13457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with Roy consent, we chose a beautiful path: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Our approach, was to understand how transmission queues are handled and maintained in Linux.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us share with you our findings…</a:t>
            </a:r>
          </a:p>
        </p:txBody>
      </p:sp>
      <p:sp>
        <p:nvSpPr>
          <p:cNvPr id="4" name="Slide Number Placeholder 3"/>
          <p:cNvSpPr>
            <a:spLocks noGrp="1"/>
          </p:cNvSpPr>
          <p:nvPr>
            <p:ph type="sldNum" sz="quarter" idx="5"/>
          </p:nvPr>
        </p:nvSpPr>
        <p:spPr/>
        <p:txBody>
          <a:bodyPr/>
          <a:lstStyle/>
          <a:p>
            <a:fld id="{646D4727-5F38-4299-9BD6-3D7EA24723E4}" type="slidenum">
              <a:rPr lang="en-GB" smtClean="0"/>
              <a:t>9</a:t>
            </a:fld>
            <a:endParaRPr lang="en-GB"/>
          </a:p>
        </p:txBody>
      </p:sp>
    </p:spTree>
    <p:extLst>
      <p:ext uri="{BB962C8B-B14F-4D97-AF65-F5344CB8AC3E}">
        <p14:creationId xmlns:p14="http://schemas.microsoft.com/office/powerpoint/2010/main" val="529300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of a computer, there are a different kinds of computer hardware components that are built for the sake of different objectives.</a:t>
            </a:r>
          </a:p>
          <a:p>
            <a:r>
              <a:rPr lang="en-US" dirty="0"/>
              <a:t>As you all know, the Network Interface Controller (NIC) has the objective of connecting a computer to the network and handle all the networking subsystem.</a:t>
            </a:r>
          </a:p>
        </p:txBody>
      </p:sp>
      <p:sp>
        <p:nvSpPr>
          <p:cNvPr id="4" name="Slide Number Placeholder 3"/>
          <p:cNvSpPr>
            <a:spLocks noGrp="1"/>
          </p:cNvSpPr>
          <p:nvPr>
            <p:ph type="sldNum" sz="quarter" idx="5"/>
          </p:nvPr>
        </p:nvSpPr>
        <p:spPr/>
        <p:txBody>
          <a:bodyPr/>
          <a:lstStyle/>
          <a:p>
            <a:fld id="{646D4727-5F38-4299-9BD6-3D7EA24723E4}" type="slidenum">
              <a:rPr lang="en-GB" smtClean="0"/>
              <a:t>10</a:t>
            </a:fld>
            <a:endParaRPr lang="en-GB"/>
          </a:p>
        </p:txBody>
      </p:sp>
    </p:spTree>
    <p:extLst>
      <p:ext uri="{BB962C8B-B14F-4D97-AF65-F5344CB8AC3E}">
        <p14:creationId xmlns:p14="http://schemas.microsoft.com/office/powerpoint/2010/main" val="10981192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B066914-2E24-41BD-AC6B-67B2424E60C7}" type="datetimeFigureOut">
              <a:rPr lang="en-GB" smtClean="0"/>
              <a:t>21/03/2021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3985450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066914-2E24-41BD-AC6B-67B2424E60C7}" type="datetimeFigureOut">
              <a:rPr lang="en-GB" smtClean="0"/>
              <a:t>21/03/2021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2938391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066914-2E24-41BD-AC6B-67B2424E60C7}" type="datetimeFigureOut">
              <a:rPr lang="en-GB" smtClean="0"/>
              <a:t>21/03/2021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1859477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066914-2E24-41BD-AC6B-67B2424E60C7}" type="datetimeFigureOut">
              <a:rPr lang="en-GB" smtClean="0"/>
              <a:t>21/03/2021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B9E933-63BD-46E7-AD06-6EDDBBC98D8F}" type="slidenum">
              <a:rPr lang="en-GB" smtClean="0"/>
              <a:t>‹#›</a:t>
            </a:fld>
            <a:endParaRPr lang="en-GB"/>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781445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066914-2E24-41BD-AC6B-67B2424E60C7}" type="datetimeFigureOut">
              <a:rPr lang="en-GB" smtClean="0"/>
              <a:t>21/03/2021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16757568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B066914-2E24-41BD-AC6B-67B2424E60C7}" type="datetimeFigureOut">
              <a:rPr lang="en-GB" smtClean="0"/>
              <a:t>21/03/2021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40743750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B066914-2E24-41BD-AC6B-67B2424E60C7}" type="datetimeFigureOut">
              <a:rPr lang="en-GB" smtClean="0"/>
              <a:t>21/03/2021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29165547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066914-2E24-41BD-AC6B-67B2424E60C7}" type="datetimeFigureOut">
              <a:rPr lang="en-GB" smtClean="0"/>
              <a:t>21/03/2021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574334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066914-2E24-41BD-AC6B-67B2424E60C7}" type="datetimeFigureOut">
              <a:rPr lang="en-GB" smtClean="0"/>
              <a:t>21/03/2021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36511650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066914-2E24-41BD-AC6B-67B2424E60C7}" type="datetimeFigureOut">
              <a:rPr lang="en-GB" smtClean="0"/>
              <a:t>21/03/2021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3194318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B066914-2E24-41BD-AC6B-67B2424E60C7}" type="datetimeFigureOut">
              <a:rPr lang="en-GB" smtClean="0"/>
              <a:t>21/03/2021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2113232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B066914-2E24-41BD-AC6B-67B2424E60C7}" type="datetimeFigureOut">
              <a:rPr lang="en-GB" smtClean="0"/>
              <a:t>21/03/2021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1275646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066914-2E24-41BD-AC6B-67B2424E60C7}" type="datetimeFigureOut">
              <a:rPr lang="en-GB" smtClean="0"/>
              <a:t>21/03/2021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15443782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B066914-2E24-41BD-AC6B-67B2424E60C7}" type="datetimeFigureOut">
              <a:rPr lang="en-GB" smtClean="0"/>
              <a:t>21/03/2021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317261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B066914-2E24-41BD-AC6B-67B2424E60C7}" type="datetimeFigureOut">
              <a:rPr lang="en-GB" smtClean="0"/>
              <a:t>21/03/2021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674181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066914-2E24-41BD-AC6B-67B2424E60C7}" type="datetimeFigureOut">
              <a:rPr lang="en-GB" smtClean="0"/>
              <a:t>21/03/2021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2792520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066914-2E24-41BD-AC6B-67B2424E60C7}" type="datetimeFigureOut">
              <a:rPr lang="en-GB" smtClean="0"/>
              <a:t>21/03/2021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B9E933-63BD-46E7-AD06-6EDDBBC98D8F}" type="slidenum">
              <a:rPr lang="en-GB" smtClean="0"/>
              <a:t>‹#›</a:t>
            </a:fld>
            <a:endParaRPr lang="en-GB"/>
          </a:p>
        </p:txBody>
      </p:sp>
    </p:spTree>
    <p:extLst>
      <p:ext uri="{BB962C8B-B14F-4D97-AF65-F5344CB8AC3E}">
        <p14:creationId xmlns:p14="http://schemas.microsoft.com/office/powerpoint/2010/main" val="77216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B066914-2E24-41BD-AC6B-67B2424E60C7}" type="datetimeFigureOut">
              <a:rPr lang="en-GB" smtClean="0"/>
              <a:t>21/03/2021</a:t>
            </a:fld>
            <a:endParaRPr lang="en-GB"/>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CB9E933-63BD-46E7-AD06-6EDDBBC98D8F}" type="slidenum">
              <a:rPr lang="en-GB" smtClean="0"/>
              <a:t>‹#›</a:t>
            </a:fld>
            <a:endParaRPr lang="en-GB"/>
          </a:p>
        </p:txBody>
      </p:sp>
    </p:spTree>
    <p:extLst>
      <p:ext uri="{BB962C8B-B14F-4D97-AF65-F5344CB8AC3E}">
        <p14:creationId xmlns:p14="http://schemas.microsoft.com/office/powerpoint/2010/main" val="3204906224"/>
      </p:ext>
    </p:extLst>
  </p:cSld>
  <p:clrMap bg1="dk1" tx1="lt1" bg2="dk2" tx2="lt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4.jpeg"/><Relationship Id="rId4" Type="http://schemas.openxmlformats.org/officeDocument/2006/relationships/image" Target="../media/image3.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jpe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BFC17-73C7-4933-A6B7-6C6652D326AE}"/>
              </a:ext>
            </a:extLst>
          </p:cNvPr>
          <p:cNvSpPr>
            <a:spLocks noGrp="1"/>
          </p:cNvSpPr>
          <p:nvPr>
            <p:ph type="ctrTitle"/>
          </p:nvPr>
        </p:nvSpPr>
        <p:spPr/>
        <p:txBody>
          <a:bodyPr/>
          <a:lstStyle/>
          <a:p>
            <a:r>
              <a:rPr lang="en-US" dirty="0"/>
              <a:t>Fast Queue Sampler Project</a:t>
            </a:r>
            <a:endParaRPr lang="en-GB" dirty="0"/>
          </a:p>
        </p:txBody>
      </p:sp>
      <p:sp>
        <p:nvSpPr>
          <p:cNvPr id="3" name="Subtitle 2">
            <a:extLst>
              <a:ext uri="{FF2B5EF4-FFF2-40B4-BE49-F238E27FC236}">
                <a16:creationId xmlns:a16="http://schemas.microsoft.com/office/drawing/2014/main" id="{99464B81-6726-4720-A0B8-DDF61CE79ECD}"/>
              </a:ext>
            </a:extLst>
          </p:cNvPr>
          <p:cNvSpPr>
            <a:spLocks noGrp="1"/>
          </p:cNvSpPr>
          <p:nvPr>
            <p:ph type="subTitle" idx="1"/>
          </p:nvPr>
        </p:nvSpPr>
        <p:spPr/>
        <p:txBody>
          <a:bodyPr/>
          <a:lstStyle/>
          <a:p>
            <a:r>
              <a:rPr lang="en-US" dirty="0"/>
              <a:t>Zuher Jahshan, Maher </a:t>
            </a:r>
            <a:r>
              <a:rPr lang="en-US" dirty="0" err="1"/>
              <a:t>Sanalla</a:t>
            </a:r>
            <a:endParaRPr lang="en-US" dirty="0"/>
          </a:p>
          <a:p>
            <a:r>
              <a:rPr lang="en-US" dirty="0"/>
              <a:t>Supervisor: Roy </a:t>
            </a:r>
            <a:r>
              <a:rPr lang="en-US" dirty="0" err="1"/>
              <a:t>Mitrany</a:t>
            </a:r>
            <a:endParaRPr lang="en-GB" dirty="0"/>
          </a:p>
        </p:txBody>
      </p:sp>
    </p:spTree>
    <p:extLst>
      <p:ext uri="{BB962C8B-B14F-4D97-AF65-F5344CB8AC3E}">
        <p14:creationId xmlns:p14="http://schemas.microsoft.com/office/powerpoint/2010/main" val="24068591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Laptop icon on white background - Download Free Vectors, Clipart Graphics &amp;  Vector Art">
            <a:extLst>
              <a:ext uri="{FF2B5EF4-FFF2-40B4-BE49-F238E27FC236}">
                <a16:creationId xmlns:a16="http://schemas.microsoft.com/office/drawing/2014/main" id="{2AFD1C5D-4BB2-4695-B6E8-1B66BCDE67C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543426" y="444758"/>
            <a:ext cx="22860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Cpu Icon of Colored Outline style - Available in SVG, PNG, EPS, AI &amp; Icon  fonts">
            <a:extLst>
              <a:ext uri="{FF2B5EF4-FFF2-40B4-BE49-F238E27FC236}">
                <a16:creationId xmlns:a16="http://schemas.microsoft.com/office/drawing/2014/main" id="{B160D476-AE3E-4D1C-8FD8-D6B2E262DB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3500" y="310235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Network card Icon of Flat style - Available in SVG, PNG, EPS, AI &amp; Icon  fonts">
            <a:extLst>
              <a:ext uri="{FF2B5EF4-FFF2-40B4-BE49-F238E27FC236}">
                <a16:creationId xmlns:a16="http://schemas.microsoft.com/office/drawing/2014/main" id="{4649D8B9-3232-4AEB-A518-89D33B037D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97162" y="3009898"/>
            <a:ext cx="2438401" cy="2438401"/>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Gpu - Free computer icons">
            <a:extLst>
              <a:ext uri="{FF2B5EF4-FFF2-40B4-BE49-F238E27FC236}">
                <a16:creationId xmlns:a16="http://schemas.microsoft.com/office/drawing/2014/main" id="{0D11299C-AE4D-4FC5-AE3C-8DC070B3E5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28236" y="3370958"/>
            <a:ext cx="1901190" cy="190119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EA2D8AC-5693-442B-B531-4ACA89FE20E7}"/>
              </a:ext>
            </a:extLst>
          </p:cNvPr>
          <p:cNvSpPr txBox="1"/>
          <p:nvPr/>
        </p:nvSpPr>
        <p:spPr>
          <a:xfrm>
            <a:off x="7698253" y="5448299"/>
            <a:ext cx="3300247" cy="646331"/>
          </a:xfrm>
          <a:prstGeom prst="rect">
            <a:avLst/>
          </a:prstGeom>
          <a:noFill/>
        </p:spPr>
        <p:txBody>
          <a:bodyPr wrap="square" rtlCol="0">
            <a:spAutoFit/>
          </a:bodyPr>
          <a:lstStyle/>
          <a:p>
            <a:r>
              <a:rPr lang="en-US" dirty="0"/>
              <a:t>                       NIC</a:t>
            </a:r>
          </a:p>
          <a:p>
            <a:r>
              <a:rPr lang="en-US" dirty="0"/>
              <a:t>Network Interface Controller</a:t>
            </a:r>
            <a:endParaRPr lang="en-GB" dirty="0"/>
          </a:p>
        </p:txBody>
      </p:sp>
    </p:spTree>
    <p:extLst>
      <p:ext uri="{BB962C8B-B14F-4D97-AF65-F5344CB8AC3E}">
        <p14:creationId xmlns:p14="http://schemas.microsoft.com/office/powerpoint/2010/main" val="19760686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0EA0A-4AD8-427D-BF87-192D6A7EC9F4}"/>
              </a:ext>
            </a:extLst>
          </p:cNvPr>
          <p:cNvSpPr>
            <a:spLocks noGrp="1"/>
          </p:cNvSpPr>
          <p:nvPr>
            <p:ph type="title"/>
          </p:nvPr>
        </p:nvSpPr>
        <p:spPr>
          <a:xfrm>
            <a:off x="919119" y="125774"/>
            <a:ext cx="10353761" cy="805070"/>
          </a:xfrm>
        </p:spPr>
        <p:txBody>
          <a:bodyPr/>
          <a:lstStyle/>
          <a:p>
            <a:r>
              <a:rPr lang="en-US" dirty="0"/>
              <a:t>The net device</a:t>
            </a:r>
            <a:endParaRPr lang="en-IL" dirty="0"/>
          </a:p>
        </p:txBody>
      </p:sp>
      <p:pic>
        <p:nvPicPr>
          <p:cNvPr id="21" name="Picture 20">
            <a:extLst>
              <a:ext uri="{FF2B5EF4-FFF2-40B4-BE49-F238E27FC236}">
                <a16:creationId xmlns:a16="http://schemas.microsoft.com/office/drawing/2014/main" id="{DD9CB0FE-8CEC-49FB-A74D-EE3CFBCC50D8}"/>
              </a:ext>
            </a:extLst>
          </p:cNvPr>
          <p:cNvPicPr>
            <a:picLocks noChangeAspect="1"/>
          </p:cNvPicPr>
          <p:nvPr/>
        </p:nvPicPr>
        <p:blipFill>
          <a:blip r:embed="rId3"/>
          <a:stretch>
            <a:fillRect/>
          </a:stretch>
        </p:blipFill>
        <p:spPr>
          <a:xfrm>
            <a:off x="586659" y="1035372"/>
            <a:ext cx="11018679" cy="5337313"/>
          </a:xfrm>
          <a:prstGeom prst="rect">
            <a:avLst/>
          </a:prstGeom>
        </p:spPr>
      </p:pic>
      <p:pic>
        <p:nvPicPr>
          <p:cNvPr id="25" name="Picture 24">
            <a:extLst>
              <a:ext uri="{FF2B5EF4-FFF2-40B4-BE49-F238E27FC236}">
                <a16:creationId xmlns:a16="http://schemas.microsoft.com/office/drawing/2014/main" id="{ABAB875F-5F69-4CCB-A0D9-83F453EAF53A}"/>
              </a:ext>
            </a:extLst>
          </p:cNvPr>
          <p:cNvPicPr>
            <a:picLocks noChangeAspect="1"/>
          </p:cNvPicPr>
          <p:nvPr/>
        </p:nvPicPr>
        <p:blipFill>
          <a:blip r:embed="rId4"/>
          <a:stretch>
            <a:fillRect/>
          </a:stretch>
        </p:blipFill>
        <p:spPr>
          <a:xfrm rot="381833">
            <a:off x="8022977" y="3275481"/>
            <a:ext cx="2384007" cy="19086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6" name="TextBox 25">
            <a:extLst>
              <a:ext uri="{FF2B5EF4-FFF2-40B4-BE49-F238E27FC236}">
                <a16:creationId xmlns:a16="http://schemas.microsoft.com/office/drawing/2014/main" id="{B15511AA-307D-4DD6-9B9F-6DC8CCC0E359}"/>
              </a:ext>
            </a:extLst>
          </p:cNvPr>
          <p:cNvSpPr txBox="1"/>
          <p:nvPr/>
        </p:nvSpPr>
        <p:spPr>
          <a:xfrm>
            <a:off x="919119" y="5637962"/>
            <a:ext cx="2517764" cy="400110"/>
          </a:xfrm>
          <a:prstGeom prst="rect">
            <a:avLst/>
          </a:prstGeom>
          <a:noFill/>
        </p:spPr>
        <p:txBody>
          <a:bodyPr wrap="square" rtlCol="0">
            <a:spAutoFit/>
          </a:bodyPr>
          <a:lstStyle/>
          <a:p>
            <a:r>
              <a:rPr lang="en-US" sz="2000" b="1" dirty="0">
                <a:solidFill>
                  <a:schemeClr val="accent6">
                    <a:lumMod val="40000"/>
                    <a:lumOff val="60000"/>
                  </a:schemeClr>
                </a:solidFill>
              </a:rPr>
              <a:t>KERNEL SPACE</a:t>
            </a:r>
            <a:endParaRPr lang="en-IL" sz="2000" b="1" dirty="0">
              <a:solidFill>
                <a:schemeClr val="accent6">
                  <a:lumMod val="40000"/>
                  <a:lumOff val="60000"/>
                </a:schemeClr>
              </a:solidFill>
            </a:endParaRPr>
          </a:p>
        </p:txBody>
      </p:sp>
      <p:sp>
        <p:nvSpPr>
          <p:cNvPr id="27" name="TextBox 26">
            <a:extLst>
              <a:ext uri="{FF2B5EF4-FFF2-40B4-BE49-F238E27FC236}">
                <a16:creationId xmlns:a16="http://schemas.microsoft.com/office/drawing/2014/main" id="{8A3CF3D8-3581-484F-9390-C480F821D235}"/>
              </a:ext>
            </a:extLst>
          </p:cNvPr>
          <p:cNvSpPr txBox="1"/>
          <p:nvPr/>
        </p:nvSpPr>
        <p:spPr>
          <a:xfrm>
            <a:off x="3687416" y="3429000"/>
            <a:ext cx="1470992" cy="369332"/>
          </a:xfrm>
          <a:prstGeom prst="rect">
            <a:avLst/>
          </a:prstGeom>
          <a:noFill/>
        </p:spPr>
        <p:txBody>
          <a:bodyPr wrap="square" rtlCol="0">
            <a:spAutoFit/>
          </a:bodyPr>
          <a:lstStyle/>
          <a:p>
            <a:r>
              <a:rPr lang="en-US" b="1" dirty="0">
                <a:solidFill>
                  <a:schemeClr val="bg1"/>
                </a:solidFill>
              </a:rPr>
              <a:t>net_device</a:t>
            </a:r>
            <a:endParaRPr lang="en-IL" b="1" dirty="0">
              <a:solidFill>
                <a:schemeClr val="bg1"/>
              </a:solidFill>
            </a:endParaRPr>
          </a:p>
        </p:txBody>
      </p:sp>
      <p:pic>
        <p:nvPicPr>
          <p:cNvPr id="13314" name="Picture 2" descr="Thug Life Dark Glasses transparent PNG - StickPNG">
            <a:extLst>
              <a:ext uri="{FF2B5EF4-FFF2-40B4-BE49-F238E27FC236}">
                <a16:creationId xmlns:a16="http://schemas.microsoft.com/office/drawing/2014/main" id="{0BA1D45B-097E-4798-8DD0-65F1E37534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99886">
            <a:off x="7992378" y="2614843"/>
            <a:ext cx="1628313" cy="16283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E97314F-3911-4329-A1DB-81323B2F4BC6}"/>
              </a:ext>
            </a:extLst>
          </p:cNvPr>
          <p:cNvSpPr txBox="1"/>
          <p:nvPr/>
        </p:nvSpPr>
        <p:spPr>
          <a:xfrm rot="950652">
            <a:off x="7997237" y="4657482"/>
            <a:ext cx="809297" cy="369332"/>
          </a:xfrm>
          <a:prstGeom prst="rect">
            <a:avLst/>
          </a:prstGeom>
          <a:noFill/>
        </p:spPr>
        <p:txBody>
          <a:bodyPr wrap="square" rtlCol="0">
            <a:spAutoFit/>
          </a:bodyPr>
          <a:lstStyle/>
          <a:p>
            <a:r>
              <a:rPr lang="en-US" dirty="0">
                <a:solidFill>
                  <a:srgbClr val="FF0000"/>
                </a:solidFill>
              </a:rPr>
              <a:t>NIC</a:t>
            </a:r>
            <a:endParaRPr lang="en-GB" dirty="0">
              <a:solidFill>
                <a:srgbClr val="FF0000"/>
              </a:solidFill>
            </a:endParaRPr>
          </a:p>
        </p:txBody>
      </p:sp>
    </p:spTree>
    <p:extLst>
      <p:ext uri="{BB962C8B-B14F-4D97-AF65-F5344CB8AC3E}">
        <p14:creationId xmlns:p14="http://schemas.microsoft.com/office/powerpoint/2010/main" val="3732934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27"/>
                                        </p:tgtEl>
                                      </p:cBhvr>
                                    </p:animEffect>
                                    <p:animScale>
                                      <p:cBhvr>
                                        <p:cTn id="13" dur="250" autoRev="1" fill="hold"/>
                                        <p:tgtEl>
                                          <p:spTgt spid="2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1F6E-6427-4568-A37A-E61805C4121B}"/>
              </a:ext>
            </a:extLst>
          </p:cNvPr>
          <p:cNvSpPr>
            <a:spLocks noGrp="1"/>
          </p:cNvSpPr>
          <p:nvPr>
            <p:ph type="title"/>
          </p:nvPr>
        </p:nvSpPr>
        <p:spPr>
          <a:xfrm>
            <a:off x="756139" y="515007"/>
            <a:ext cx="10353761" cy="1326321"/>
          </a:xfrm>
        </p:spPr>
        <p:txBody>
          <a:bodyPr/>
          <a:lstStyle/>
          <a:p>
            <a:r>
              <a:rPr lang="en-US" dirty="0"/>
              <a:t>NET_DEVICE STRUCT</a:t>
            </a:r>
            <a:endParaRPr lang="en-IL" dirty="0"/>
          </a:p>
        </p:txBody>
      </p:sp>
      <p:pic>
        <p:nvPicPr>
          <p:cNvPr id="6" name="Picture 5">
            <a:extLst>
              <a:ext uri="{FF2B5EF4-FFF2-40B4-BE49-F238E27FC236}">
                <a16:creationId xmlns:a16="http://schemas.microsoft.com/office/drawing/2014/main" id="{0968CA76-4C6B-4FDB-B213-95D505F3E47F}"/>
              </a:ext>
            </a:extLst>
          </p:cNvPr>
          <p:cNvPicPr>
            <a:picLocks noChangeAspect="1"/>
          </p:cNvPicPr>
          <p:nvPr/>
        </p:nvPicPr>
        <p:blipFill>
          <a:blip r:embed="rId3"/>
          <a:stretch>
            <a:fillRect/>
          </a:stretch>
        </p:blipFill>
        <p:spPr>
          <a:xfrm>
            <a:off x="7266195" y="2903464"/>
            <a:ext cx="1943100" cy="1666875"/>
          </a:xfrm>
          <a:prstGeom prst="rect">
            <a:avLst/>
          </a:prstGeom>
        </p:spPr>
      </p:pic>
      <p:sp>
        <p:nvSpPr>
          <p:cNvPr id="7" name="Arrow: Right 6">
            <a:extLst>
              <a:ext uri="{FF2B5EF4-FFF2-40B4-BE49-F238E27FC236}">
                <a16:creationId xmlns:a16="http://schemas.microsoft.com/office/drawing/2014/main" id="{1D69B60E-B4A1-4D26-AEC1-F92E55C55BE1}"/>
              </a:ext>
            </a:extLst>
          </p:cNvPr>
          <p:cNvSpPr/>
          <p:nvPr/>
        </p:nvSpPr>
        <p:spPr>
          <a:xfrm>
            <a:off x="3774527" y="3554022"/>
            <a:ext cx="3433861" cy="32004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F04720BD-6556-4B9F-AEF2-596E5E7125CC}"/>
              </a:ext>
            </a:extLst>
          </p:cNvPr>
          <p:cNvPicPr>
            <a:picLocks noChangeAspect="1"/>
          </p:cNvPicPr>
          <p:nvPr/>
        </p:nvPicPr>
        <p:blipFill>
          <a:blip r:embed="rId4"/>
          <a:stretch>
            <a:fillRect/>
          </a:stretch>
        </p:blipFill>
        <p:spPr>
          <a:xfrm>
            <a:off x="1745045" y="1946432"/>
            <a:ext cx="1971675" cy="4099574"/>
          </a:xfrm>
          <a:prstGeom prst="rect">
            <a:avLst/>
          </a:prstGeom>
        </p:spPr>
      </p:pic>
    </p:spTree>
    <p:extLst>
      <p:ext uri="{BB962C8B-B14F-4D97-AF65-F5344CB8AC3E}">
        <p14:creationId xmlns:p14="http://schemas.microsoft.com/office/powerpoint/2010/main" val="388349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1F6E-6427-4568-A37A-E61805C4121B}"/>
              </a:ext>
            </a:extLst>
          </p:cNvPr>
          <p:cNvSpPr>
            <a:spLocks noGrp="1"/>
          </p:cNvSpPr>
          <p:nvPr>
            <p:ph type="title"/>
          </p:nvPr>
        </p:nvSpPr>
        <p:spPr>
          <a:xfrm>
            <a:off x="651036" y="0"/>
            <a:ext cx="10353761" cy="1326321"/>
          </a:xfrm>
        </p:spPr>
        <p:txBody>
          <a:bodyPr/>
          <a:lstStyle/>
          <a:p>
            <a:r>
              <a:rPr lang="en-US" dirty="0"/>
              <a:t>QDISC</a:t>
            </a:r>
            <a:endParaRPr lang="en-IL" dirty="0"/>
          </a:p>
        </p:txBody>
      </p:sp>
      <p:pic>
        <p:nvPicPr>
          <p:cNvPr id="4" name="Picture 3">
            <a:extLst>
              <a:ext uri="{FF2B5EF4-FFF2-40B4-BE49-F238E27FC236}">
                <a16:creationId xmlns:a16="http://schemas.microsoft.com/office/drawing/2014/main" id="{00AF87BA-E963-40AA-B495-740BC180DF6F}"/>
              </a:ext>
            </a:extLst>
          </p:cNvPr>
          <p:cNvPicPr>
            <a:picLocks noChangeAspect="1"/>
          </p:cNvPicPr>
          <p:nvPr/>
        </p:nvPicPr>
        <p:blipFill>
          <a:blip r:embed="rId3"/>
          <a:stretch>
            <a:fillRect/>
          </a:stretch>
        </p:blipFill>
        <p:spPr>
          <a:xfrm>
            <a:off x="610716" y="747454"/>
            <a:ext cx="2299534" cy="5909629"/>
          </a:xfrm>
          <a:prstGeom prst="rect">
            <a:avLst/>
          </a:prstGeom>
        </p:spPr>
      </p:pic>
      <p:sp>
        <p:nvSpPr>
          <p:cNvPr id="8" name="Oval 7">
            <a:extLst>
              <a:ext uri="{FF2B5EF4-FFF2-40B4-BE49-F238E27FC236}">
                <a16:creationId xmlns:a16="http://schemas.microsoft.com/office/drawing/2014/main" id="{9C1F52A0-58C7-426D-8F49-B5054CA9F1C3}"/>
              </a:ext>
            </a:extLst>
          </p:cNvPr>
          <p:cNvSpPr/>
          <p:nvPr/>
        </p:nvSpPr>
        <p:spPr>
          <a:xfrm>
            <a:off x="1271752" y="4351283"/>
            <a:ext cx="977462" cy="432144"/>
          </a:xfrm>
          <a:prstGeom prst="ellipse">
            <a:avLst/>
          </a:prstGeom>
          <a:noFill/>
          <a:ln w="57150">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cxnSp>
        <p:nvCxnSpPr>
          <p:cNvPr id="12" name="Connector: Elbow 11">
            <a:extLst>
              <a:ext uri="{FF2B5EF4-FFF2-40B4-BE49-F238E27FC236}">
                <a16:creationId xmlns:a16="http://schemas.microsoft.com/office/drawing/2014/main" id="{2A2EA240-736C-455E-8AB4-0610A3288DE4}"/>
              </a:ext>
            </a:extLst>
          </p:cNvPr>
          <p:cNvCxnSpPr>
            <a:cxnSpLocks/>
          </p:cNvCxnSpPr>
          <p:nvPr/>
        </p:nvCxnSpPr>
        <p:spPr>
          <a:xfrm flipV="1">
            <a:off x="2910250" y="1881352"/>
            <a:ext cx="3353916" cy="2732689"/>
          </a:xfrm>
          <a:prstGeom prst="bentConnector3">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14" name="Connector: Elbow 13">
            <a:extLst>
              <a:ext uri="{FF2B5EF4-FFF2-40B4-BE49-F238E27FC236}">
                <a16:creationId xmlns:a16="http://schemas.microsoft.com/office/drawing/2014/main" id="{E0C16851-60E2-4ACD-801C-E2BCD80077B9}"/>
              </a:ext>
            </a:extLst>
          </p:cNvPr>
          <p:cNvCxnSpPr>
            <a:cxnSpLocks/>
          </p:cNvCxnSpPr>
          <p:nvPr/>
        </p:nvCxnSpPr>
        <p:spPr>
          <a:xfrm>
            <a:off x="2910250" y="5376652"/>
            <a:ext cx="4573116" cy="372507"/>
          </a:xfrm>
          <a:prstGeom prst="bentConnector3">
            <a:avLst/>
          </a:prstGeom>
          <a:ln w="57150">
            <a:tailEnd type="triangle"/>
          </a:ln>
        </p:spPr>
        <p:style>
          <a:lnRef idx="1">
            <a:schemeClr val="accent3"/>
          </a:lnRef>
          <a:fillRef idx="0">
            <a:schemeClr val="accent3"/>
          </a:fillRef>
          <a:effectRef idx="0">
            <a:schemeClr val="accent3"/>
          </a:effectRef>
          <a:fontRef idx="minor">
            <a:schemeClr val="tx1"/>
          </a:fontRef>
        </p:style>
      </p:cxnSp>
      <p:pic>
        <p:nvPicPr>
          <p:cNvPr id="22" name="Picture 21">
            <a:extLst>
              <a:ext uri="{FF2B5EF4-FFF2-40B4-BE49-F238E27FC236}">
                <a16:creationId xmlns:a16="http://schemas.microsoft.com/office/drawing/2014/main" id="{3CAF5CD2-778C-4750-8F85-B927F3ED21BA}"/>
              </a:ext>
            </a:extLst>
          </p:cNvPr>
          <p:cNvPicPr>
            <a:picLocks noChangeAspect="1"/>
          </p:cNvPicPr>
          <p:nvPr/>
        </p:nvPicPr>
        <p:blipFill>
          <a:blip r:embed="rId4"/>
          <a:stretch>
            <a:fillRect/>
          </a:stretch>
        </p:blipFill>
        <p:spPr>
          <a:xfrm>
            <a:off x="6304486" y="1095167"/>
            <a:ext cx="2158627" cy="2600120"/>
          </a:xfrm>
          <a:prstGeom prst="rect">
            <a:avLst/>
          </a:prstGeom>
        </p:spPr>
      </p:pic>
      <p:sp>
        <p:nvSpPr>
          <p:cNvPr id="23" name="Oval 22">
            <a:extLst>
              <a:ext uri="{FF2B5EF4-FFF2-40B4-BE49-F238E27FC236}">
                <a16:creationId xmlns:a16="http://schemas.microsoft.com/office/drawing/2014/main" id="{48414A3C-B82B-413F-A471-DF080E730B84}"/>
              </a:ext>
            </a:extLst>
          </p:cNvPr>
          <p:cNvSpPr/>
          <p:nvPr/>
        </p:nvSpPr>
        <p:spPr>
          <a:xfrm>
            <a:off x="1271752" y="5098737"/>
            <a:ext cx="977462" cy="432144"/>
          </a:xfrm>
          <a:prstGeom prst="ellipse">
            <a:avLst/>
          </a:prstGeom>
          <a:noFill/>
          <a:ln w="57150">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24" name="Oval 23">
            <a:extLst>
              <a:ext uri="{FF2B5EF4-FFF2-40B4-BE49-F238E27FC236}">
                <a16:creationId xmlns:a16="http://schemas.microsoft.com/office/drawing/2014/main" id="{22E55EF1-35AD-4679-9D4A-0B978CA210FF}"/>
              </a:ext>
            </a:extLst>
          </p:cNvPr>
          <p:cNvSpPr/>
          <p:nvPr/>
        </p:nvSpPr>
        <p:spPr>
          <a:xfrm>
            <a:off x="6740415" y="2589079"/>
            <a:ext cx="1206128" cy="499446"/>
          </a:xfrm>
          <a:prstGeom prst="ellipse">
            <a:avLst/>
          </a:prstGeom>
          <a:noFill/>
          <a:ln w="57150">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pic>
        <p:nvPicPr>
          <p:cNvPr id="29" name="Picture 28">
            <a:extLst>
              <a:ext uri="{FF2B5EF4-FFF2-40B4-BE49-F238E27FC236}">
                <a16:creationId xmlns:a16="http://schemas.microsoft.com/office/drawing/2014/main" id="{8753B4EB-456B-48A8-9AFC-D471773F9285}"/>
              </a:ext>
            </a:extLst>
          </p:cNvPr>
          <p:cNvPicPr>
            <a:picLocks noChangeAspect="1"/>
          </p:cNvPicPr>
          <p:nvPr/>
        </p:nvPicPr>
        <p:blipFill>
          <a:blip r:embed="rId5"/>
          <a:stretch>
            <a:fillRect/>
          </a:stretch>
        </p:blipFill>
        <p:spPr>
          <a:xfrm>
            <a:off x="7483366" y="4899169"/>
            <a:ext cx="3026422" cy="1699980"/>
          </a:xfrm>
          <a:prstGeom prst="rect">
            <a:avLst/>
          </a:prstGeom>
        </p:spPr>
      </p:pic>
    </p:spTree>
    <p:extLst>
      <p:ext uri="{BB962C8B-B14F-4D97-AF65-F5344CB8AC3E}">
        <p14:creationId xmlns:p14="http://schemas.microsoft.com/office/powerpoint/2010/main" val="1251981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3" grpId="0" animBg="1"/>
      <p:bldP spid="2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1F6E-6427-4568-A37A-E61805C4121B}"/>
              </a:ext>
            </a:extLst>
          </p:cNvPr>
          <p:cNvSpPr>
            <a:spLocks noGrp="1"/>
          </p:cNvSpPr>
          <p:nvPr>
            <p:ph type="title"/>
          </p:nvPr>
        </p:nvSpPr>
        <p:spPr>
          <a:xfrm>
            <a:off x="756139" y="515007"/>
            <a:ext cx="10353761" cy="1326321"/>
          </a:xfrm>
        </p:spPr>
        <p:txBody>
          <a:bodyPr/>
          <a:lstStyle/>
          <a:p>
            <a:r>
              <a:rPr lang="en-US" dirty="0"/>
              <a:t>Default </a:t>
            </a:r>
            <a:r>
              <a:rPr lang="en-US" dirty="0" err="1"/>
              <a:t>qdisc</a:t>
            </a:r>
            <a:r>
              <a:rPr lang="en-US" dirty="0"/>
              <a:t> (</a:t>
            </a:r>
            <a:r>
              <a:rPr lang="en-US" dirty="0" err="1"/>
              <a:t>pfifo</a:t>
            </a:r>
            <a:r>
              <a:rPr lang="en-US" dirty="0"/>
              <a:t>)</a:t>
            </a:r>
            <a:endParaRPr lang="en-IL" dirty="0"/>
          </a:p>
        </p:txBody>
      </p:sp>
      <p:pic>
        <p:nvPicPr>
          <p:cNvPr id="8" name="Content Placeholder 3">
            <a:extLst>
              <a:ext uri="{FF2B5EF4-FFF2-40B4-BE49-F238E27FC236}">
                <a16:creationId xmlns:a16="http://schemas.microsoft.com/office/drawing/2014/main" id="{239DC5C6-49B3-4F28-A0FD-FAEBADB3483D}"/>
              </a:ext>
            </a:extLst>
          </p:cNvPr>
          <p:cNvPicPr>
            <a:picLocks noGrp="1"/>
          </p:cNvPicPr>
          <p:nvPr>
            <p:ph idx="1"/>
          </p:nvPr>
        </p:nvPicPr>
        <p:blipFill>
          <a:blip r:embed="rId3"/>
          <a:stretch>
            <a:fillRect/>
          </a:stretch>
        </p:blipFill>
        <p:spPr>
          <a:xfrm>
            <a:off x="1467125" y="2869324"/>
            <a:ext cx="9257750" cy="2680137"/>
          </a:xfrm>
          <a:prstGeom prst="rect">
            <a:avLst/>
          </a:prstGeom>
        </p:spPr>
      </p:pic>
    </p:spTree>
    <p:extLst>
      <p:ext uri="{BB962C8B-B14F-4D97-AF65-F5344CB8AC3E}">
        <p14:creationId xmlns:p14="http://schemas.microsoft.com/office/powerpoint/2010/main" val="88007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31F6E-6427-4568-A37A-E61805C4121B}"/>
              </a:ext>
            </a:extLst>
          </p:cNvPr>
          <p:cNvSpPr>
            <a:spLocks noGrp="1"/>
          </p:cNvSpPr>
          <p:nvPr>
            <p:ph type="title"/>
          </p:nvPr>
        </p:nvSpPr>
        <p:spPr>
          <a:xfrm>
            <a:off x="640525" y="315310"/>
            <a:ext cx="10353761" cy="1326321"/>
          </a:xfrm>
        </p:spPr>
        <p:txBody>
          <a:bodyPr/>
          <a:lstStyle/>
          <a:p>
            <a:r>
              <a:rPr lang="en-US" dirty="0"/>
              <a:t>ALGORITHM</a:t>
            </a:r>
            <a:endParaRPr lang="en-IL" dirty="0"/>
          </a:p>
        </p:txBody>
      </p:sp>
      <p:pic>
        <p:nvPicPr>
          <p:cNvPr id="6" name="Picture 5">
            <a:extLst>
              <a:ext uri="{FF2B5EF4-FFF2-40B4-BE49-F238E27FC236}">
                <a16:creationId xmlns:a16="http://schemas.microsoft.com/office/drawing/2014/main" id="{7168792C-26DE-4B89-A62B-5B5227CFB5D7}"/>
              </a:ext>
            </a:extLst>
          </p:cNvPr>
          <p:cNvPicPr>
            <a:picLocks noChangeAspect="1"/>
          </p:cNvPicPr>
          <p:nvPr/>
        </p:nvPicPr>
        <p:blipFill>
          <a:blip r:embed="rId3"/>
          <a:stretch>
            <a:fillRect/>
          </a:stretch>
        </p:blipFill>
        <p:spPr>
          <a:xfrm>
            <a:off x="473293" y="1379213"/>
            <a:ext cx="1971675" cy="4099574"/>
          </a:xfrm>
          <a:prstGeom prst="rect">
            <a:avLst/>
          </a:prstGeom>
        </p:spPr>
      </p:pic>
      <p:pic>
        <p:nvPicPr>
          <p:cNvPr id="7" name="Picture 6">
            <a:extLst>
              <a:ext uri="{FF2B5EF4-FFF2-40B4-BE49-F238E27FC236}">
                <a16:creationId xmlns:a16="http://schemas.microsoft.com/office/drawing/2014/main" id="{BA9D34A7-7561-4D06-A349-FB01212AC239}"/>
              </a:ext>
            </a:extLst>
          </p:cNvPr>
          <p:cNvPicPr>
            <a:picLocks noChangeAspect="1"/>
          </p:cNvPicPr>
          <p:nvPr/>
        </p:nvPicPr>
        <p:blipFill>
          <a:blip r:embed="rId4"/>
          <a:stretch>
            <a:fillRect/>
          </a:stretch>
        </p:blipFill>
        <p:spPr>
          <a:xfrm>
            <a:off x="3393636" y="1492468"/>
            <a:ext cx="2299534" cy="4876800"/>
          </a:xfrm>
          <a:prstGeom prst="rect">
            <a:avLst/>
          </a:prstGeom>
        </p:spPr>
      </p:pic>
      <p:sp>
        <p:nvSpPr>
          <p:cNvPr id="5" name="Rectangle 4">
            <a:extLst>
              <a:ext uri="{FF2B5EF4-FFF2-40B4-BE49-F238E27FC236}">
                <a16:creationId xmlns:a16="http://schemas.microsoft.com/office/drawing/2014/main" id="{14F6664A-C051-46F5-889D-BEB1F4AB6144}"/>
              </a:ext>
            </a:extLst>
          </p:cNvPr>
          <p:cNvSpPr/>
          <p:nvPr/>
        </p:nvSpPr>
        <p:spPr>
          <a:xfrm>
            <a:off x="6641838" y="2303782"/>
            <a:ext cx="2196662" cy="5780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err="1"/>
              <a:t>Sk_buff_head</a:t>
            </a:r>
            <a:endParaRPr lang="en-GB" dirty="0"/>
          </a:p>
        </p:txBody>
      </p:sp>
      <p:sp>
        <p:nvSpPr>
          <p:cNvPr id="11" name="Rectangle 10">
            <a:extLst>
              <a:ext uri="{FF2B5EF4-FFF2-40B4-BE49-F238E27FC236}">
                <a16:creationId xmlns:a16="http://schemas.microsoft.com/office/drawing/2014/main" id="{4278CC0C-95C3-48F8-989B-3145DF18CB9D}"/>
              </a:ext>
            </a:extLst>
          </p:cNvPr>
          <p:cNvSpPr/>
          <p:nvPr/>
        </p:nvSpPr>
        <p:spPr>
          <a:xfrm>
            <a:off x="6641838" y="2881852"/>
            <a:ext cx="2196662" cy="5780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next</a:t>
            </a:r>
          </a:p>
        </p:txBody>
      </p:sp>
      <p:sp>
        <p:nvSpPr>
          <p:cNvPr id="12" name="Rectangle 11">
            <a:extLst>
              <a:ext uri="{FF2B5EF4-FFF2-40B4-BE49-F238E27FC236}">
                <a16:creationId xmlns:a16="http://schemas.microsoft.com/office/drawing/2014/main" id="{5AFD88F6-D0CF-4DEE-84F3-D66B5BEE0363}"/>
              </a:ext>
            </a:extLst>
          </p:cNvPr>
          <p:cNvSpPr/>
          <p:nvPr/>
        </p:nvSpPr>
        <p:spPr>
          <a:xfrm>
            <a:off x="6641838" y="3459922"/>
            <a:ext cx="2196662" cy="512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err="1"/>
              <a:t>qlen</a:t>
            </a:r>
            <a:r>
              <a:rPr lang="en-GB" dirty="0"/>
              <a:t> = 52</a:t>
            </a:r>
          </a:p>
        </p:txBody>
      </p:sp>
      <p:sp>
        <p:nvSpPr>
          <p:cNvPr id="17" name="Rectangle 16">
            <a:extLst>
              <a:ext uri="{FF2B5EF4-FFF2-40B4-BE49-F238E27FC236}">
                <a16:creationId xmlns:a16="http://schemas.microsoft.com/office/drawing/2014/main" id="{DBF1CE35-3BDD-4619-9651-DE4BD9C661AF}"/>
              </a:ext>
            </a:extLst>
          </p:cNvPr>
          <p:cNvSpPr/>
          <p:nvPr/>
        </p:nvSpPr>
        <p:spPr>
          <a:xfrm>
            <a:off x="9522045" y="2303782"/>
            <a:ext cx="2196662" cy="5780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err="1"/>
              <a:t>Sk_buff_head</a:t>
            </a:r>
            <a:endParaRPr lang="en-GB" dirty="0"/>
          </a:p>
        </p:txBody>
      </p:sp>
      <p:sp>
        <p:nvSpPr>
          <p:cNvPr id="18" name="Rectangle 17">
            <a:extLst>
              <a:ext uri="{FF2B5EF4-FFF2-40B4-BE49-F238E27FC236}">
                <a16:creationId xmlns:a16="http://schemas.microsoft.com/office/drawing/2014/main" id="{8C8C14A7-58C8-4AA9-AA9C-1416940D7F35}"/>
              </a:ext>
            </a:extLst>
          </p:cNvPr>
          <p:cNvSpPr/>
          <p:nvPr/>
        </p:nvSpPr>
        <p:spPr>
          <a:xfrm>
            <a:off x="9522045" y="2881852"/>
            <a:ext cx="2196662" cy="5780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t>next</a:t>
            </a:r>
          </a:p>
        </p:txBody>
      </p:sp>
      <p:sp>
        <p:nvSpPr>
          <p:cNvPr id="19" name="Rectangle 18">
            <a:extLst>
              <a:ext uri="{FF2B5EF4-FFF2-40B4-BE49-F238E27FC236}">
                <a16:creationId xmlns:a16="http://schemas.microsoft.com/office/drawing/2014/main" id="{99FF8E73-E778-4AC0-BFD8-F5C386242325}"/>
              </a:ext>
            </a:extLst>
          </p:cNvPr>
          <p:cNvSpPr/>
          <p:nvPr/>
        </p:nvSpPr>
        <p:spPr>
          <a:xfrm>
            <a:off x="9522045" y="3459922"/>
            <a:ext cx="2196662" cy="51298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err="1"/>
              <a:t>qlen</a:t>
            </a:r>
            <a:r>
              <a:rPr lang="en-GB" dirty="0"/>
              <a:t> = 13</a:t>
            </a:r>
          </a:p>
        </p:txBody>
      </p:sp>
      <p:cxnSp>
        <p:nvCxnSpPr>
          <p:cNvPr id="23" name="Connector: Elbow 22">
            <a:extLst>
              <a:ext uri="{FF2B5EF4-FFF2-40B4-BE49-F238E27FC236}">
                <a16:creationId xmlns:a16="http://schemas.microsoft.com/office/drawing/2014/main" id="{ADB480BF-FC53-49DA-B1B9-E52DE7ED6EDE}"/>
              </a:ext>
            </a:extLst>
          </p:cNvPr>
          <p:cNvCxnSpPr>
            <a:cxnSpLocks/>
            <a:stCxn id="11" idx="3"/>
            <a:endCxn id="17" idx="1"/>
          </p:cNvCxnSpPr>
          <p:nvPr/>
        </p:nvCxnSpPr>
        <p:spPr>
          <a:xfrm flipV="1">
            <a:off x="8838500" y="2592817"/>
            <a:ext cx="683545" cy="57807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C20B35F-050A-4934-B0A8-8E69F47504B1}"/>
              </a:ext>
            </a:extLst>
          </p:cNvPr>
          <p:cNvSpPr/>
          <p:nvPr/>
        </p:nvSpPr>
        <p:spPr>
          <a:xfrm>
            <a:off x="7871734" y="5087007"/>
            <a:ext cx="2617076" cy="7462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Counter = 0</a:t>
            </a:r>
          </a:p>
        </p:txBody>
      </p:sp>
      <p:cxnSp>
        <p:nvCxnSpPr>
          <p:cNvPr id="34" name="Connector: Elbow 33">
            <a:extLst>
              <a:ext uri="{FF2B5EF4-FFF2-40B4-BE49-F238E27FC236}">
                <a16:creationId xmlns:a16="http://schemas.microsoft.com/office/drawing/2014/main" id="{9E4F1859-1C02-4C8C-BA0E-710115CFB46B}"/>
              </a:ext>
            </a:extLst>
          </p:cNvPr>
          <p:cNvCxnSpPr>
            <a:cxnSpLocks/>
          </p:cNvCxnSpPr>
          <p:nvPr/>
        </p:nvCxnSpPr>
        <p:spPr>
          <a:xfrm flipV="1">
            <a:off x="2174875" y="1941985"/>
            <a:ext cx="1228505" cy="121758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632D48AB-749E-41E6-92B2-75CAF538B4E5}"/>
              </a:ext>
            </a:extLst>
          </p:cNvPr>
          <p:cNvCxnSpPr>
            <a:cxnSpLocks/>
            <a:endCxn id="5" idx="1"/>
          </p:cNvCxnSpPr>
          <p:nvPr/>
        </p:nvCxnSpPr>
        <p:spPr>
          <a:xfrm rot="5400000" flipH="1" flipV="1">
            <a:off x="5311012" y="3377808"/>
            <a:ext cx="2115817" cy="54583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8222856B-4574-41F4-8F43-066EB0BEBA6A}"/>
              </a:ext>
            </a:extLst>
          </p:cNvPr>
          <p:cNvCxnSpPr/>
          <p:nvPr/>
        </p:nvCxnSpPr>
        <p:spPr>
          <a:xfrm>
            <a:off x="5693170" y="4708635"/>
            <a:ext cx="402830" cy="0"/>
          </a:xfrm>
          <a:prstGeom prst="line">
            <a:avLst/>
          </a:prstGeom>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DD573432-EDE6-4A79-8B16-CB4CF7256AE4}"/>
              </a:ext>
            </a:extLst>
          </p:cNvPr>
          <p:cNvSpPr/>
          <p:nvPr/>
        </p:nvSpPr>
        <p:spPr>
          <a:xfrm>
            <a:off x="7871734" y="5063359"/>
            <a:ext cx="2617076" cy="7462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Counter = 52</a:t>
            </a:r>
          </a:p>
        </p:txBody>
      </p:sp>
      <p:sp>
        <p:nvSpPr>
          <p:cNvPr id="46" name="Rectangle 45">
            <a:extLst>
              <a:ext uri="{FF2B5EF4-FFF2-40B4-BE49-F238E27FC236}">
                <a16:creationId xmlns:a16="http://schemas.microsoft.com/office/drawing/2014/main" id="{091C34F8-FA6F-4C8E-8A7D-571F3D6FF6FB}"/>
              </a:ext>
            </a:extLst>
          </p:cNvPr>
          <p:cNvSpPr/>
          <p:nvPr/>
        </p:nvSpPr>
        <p:spPr>
          <a:xfrm>
            <a:off x="7871734" y="5070333"/>
            <a:ext cx="2617076" cy="74623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Counter = 65</a:t>
            </a:r>
          </a:p>
        </p:txBody>
      </p:sp>
      <p:sp>
        <p:nvSpPr>
          <p:cNvPr id="48" name="Oval 47">
            <a:extLst>
              <a:ext uri="{FF2B5EF4-FFF2-40B4-BE49-F238E27FC236}">
                <a16:creationId xmlns:a16="http://schemas.microsoft.com/office/drawing/2014/main" id="{D108FA62-4F77-4688-A67C-1DFC4BDEFE06}"/>
              </a:ext>
            </a:extLst>
          </p:cNvPr>
          <p:cNvSpPr/>
          <p:nvPr/>
        </p:nvSpPr>
        <p:spPr>
          <a:xfrm>
            <a:off x="7035190" y="3475991"/>
            <a:ext cx="1467679" cy="5199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64C42410-D80F-4E3F-BBC0-0DB202453235}"/>
              </a:ext>
            </a:extLst>
          </p:cNvPr>
          <p:cNvSpPr/>
          <p:nvPr/>
        </p:nvSpPr>
        <p:spPr>
          <a:xfrm>
            <a:off x="9993852" y="3459921"/>
            <a:ext cx="1467679" cy="51996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0406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7" grpId="0" animBg="1"/>
      <p:bldP spid="18" grpId="0" animBg="1"/>
      <p:bldP spid="19" grpId="0" animBg="1"/>
      <p:bldP spid="26" grpId="0" animBg="1"/>
      <p:bldP spid="45" grpId="0" animBg="1"/>
      <p:bldP spid="46" grpId="0" animBg="1"/>
      <p:bldP spid="48" grpId="0" animBg="1"/>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9FE72-97CF-4E98-AE36-63A2C956F4A2}"/>
              </a:ext>
            </a:extLst>
          </p:cNvPr>
          <p:cNvSpPr>
            <a:spLocks noGrp="1"/>
          </p:cNvSpPr>
          <p:nvPr>
            <p:ph type="title"/>
          </p:nvPr>
        </p:nvSpPr>
        <p:spPr>
          <a:xfrm>
            <a:off x="838200" y="338492"/>
            <a:ext cx="10515600" cy="1325563"/>
          </a:xfrm>
        </p:spPr>
        <p:txBody>
          <a:bodyPr/>
          <a:lstStyle/>
          <a:p>
            <a:r>
              <a:rPr lang="en-US" dirty="0"/>
              <a:t>Pfifo_fast Queuing Discipline</a:t>
            </a:r>
            <a:endParaRPr lang="en-GB" dirty="0"/>
          </a:p>
        </p:txBody>
      </p:sp>
      <p:pic>
        <p:nvPicPr>
          <p:cNvPr id="4" name="Content Placeholder 3">
            <a:extLst>
              <a:ext uri="{FF2B5EF4-FFF2-40B4-BE49-F238E27FC236}">
                <a16:creationId xmlns:a16="http://schemas.microsoft.com/office/drawing/2014/main" id="{781D8CD9-FF71-44F9-9998-41AFF3AFE5E5}"/>
              </a:ext>
            </a:extLst>
          </p:cNvPr>
          <p:cNvPicPr>
            <a:picLocks noGrp="1"/>
          </p:cNvPicPr>
          <p:nvPr>
            <p:ph idx="1"/>
          </p:nvPr>
        </p:nvPicPr>
        <p:blipFill>
          <a:blip r:embed="rId3"/>
          <a:stretch>
            <a:fillRect/>
          </a:stretch>
        </p:blipFill>
        <p:spPr>
          <a:xfrm>
            <a:off x="1562563" y="2829487"/>
            <a:ext cx="8010525" cy="2447925"/>
          </a:xfrm>
          <a:prstGeom prst="rect">
            <a:avLst/>
          </a:prstGeom>
        </p:spPr>
      </p:pic>
    </p:spTree>
    <p:extLst>
      <p:ext uri="{BB962C8B-B14F-4D97-AF65-F5344CB8AC3E}">
        <p14:creationId xmlns:p14="http://schemas.microsoft.com/office/powerpoint/2010/main" val="353614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16073-96B3-4BE7-BBAC-18492662C805}"/>
              </a:ext>
            </a:extLst>
          </p:cNvPr>
          <p:cNvSpPr>
            <a:spLocks noGrp="1"/>
          </p:cNvSpPr>
          <p:nvPr>
            <p:ph type="title"/>
          </p:nvPr>
        </p:nvSpPr>
        <p:spPr>
          <a:xfrm>
            <a:off x="398788" y="197679"/>
            <a:ext cx="10353761" cy="1326321"/>
          </a:xfrm>
        </p:spPr>
        <p:txBody>
          <a:bodyPr/>
          <a:lstStyle/>
          <a:p>
            <a:r>
              <a:rPr lang="en-US" dirty="0" err="1"/>
              <a:t>net_dev</a:t>
            </a:r>
            <a:endParaRPr lang="en-GB" dirty="0"/>
          </a:p>
        </p:txBody>
      </p:sp>
      <p:pic>
        <p:nvPicPr>
          <p:cNvPr id="4" name="Content Placeholder 3">
            <a:extLst>
              <a:ext uri="{FF2B5EF4-FFF2-40B4-BE49-F238E27FC236}">
                <a16:creationId xmlns:a16="http://schemas.microsoft.com/office/drawing/2014/main" id="{7568FB1C-1ECD-4DD9-83B7-9EEB157EFC0D}"/>
              </a:ext>
            </a:extLst>
          </p:cNvPr>
          <p:cNvPicPr>
            <a:picLocks noGrp="1"/>
          </p:cNvPicPr>
          <p:nvPr>
            <p:ph idx="1"/>
          </p:nvPr>
        </p:nvPicPr>
        <p:blipFill>
          <a:blip r:embed="rId3"/>
          <a:stretch>
            <a:fillRect/>
          </a:stretch>
        </p:blipFill>
        <p:spPr>
          <a:xfrm>
            <a:off x="1881351" y="1524000"/>
            <a:ext cx="8429298" cy="4968875"/>
          </a:xfrm>
          <a:prstGeom prst="rect">
            <a:avLst/>
          </a:prstGeom>
        </p:spPr>
      </p:pic>
    </p:spTree>
    <p:extLst>
      <p:ext uri="{BB962C8B-B14F-4D97-AF65-F5344CB8AC3E}">
        <p14:creationId xmlns:p14="http://schemas.microsoft.com/office/powerpoint/2010/main" val="27414542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2CDBB-53EE-4D13-A659-B1F7F6D0E140}"/>
              </a:ext>
            </a:extLst>
          </p:cNvPr>
          <p:cNvSpPr>
            <a:spLocks noGrp="1"/>
          </p:cNvSpPr>
          <p:nvPr>
            <p:ph type="title"/>
          </p:nvPr>
        </p:nvSpPr>
        <p:spPr/>
        <p:txBody>
          <a:bodyPr/>
          <a:lstStyle/>
          <a:p>
            <a:r>
              <a:rPr lang="en-US" dirty="0"/>
              <a:t>sk_buff</a:t>
            </a:r>
            <a:endParaRPr lang="en-GB" dirty="0"/>
          </a:p>
        </p:txBody>
      </p:sp>
      <p:pic>
        <p:nvPicPr>
          <p:cNvPr id="4" name="Content Placeholder 3">
            <a:extLst>
              <a:ext uri="{FF2B5EF4-FFF2-40B4-BE49-F238E27FC236}">
                <a16:creationId xmlns:a16="http://schemas.microsoft.com/office/drawing/2014/main" id="{5D0741F2-5044-4F1E-B794-2ED2473468C2}"/>
              </a:ext>
            </a:extLst>
          </p:cNvPr>
          <p:cNvPicPr>
            <a:picLocks noGrp="1"/>
          </p:cNvPicPr>
          <p:nvPr>
            <p:ph idx="1"/>
          </p:nvPr>
        </p:nvPicPr>
        <p:blipFill>
          <a:blip r:embed="rId3"/>
          <a:stretch>
            <a:fillRect/>
          </a:stretch>
        </p:blipFill>
        <p:spPr>
          <a:xfrm>
            <a:off x="2386903" y="2095500"/>
            <a:ext cx="7408669" cy="3695700"/>
          </a:xfrm>
          <a:prstGeom prst="rect">
            <a:avLst/>
          </a:prstGeom>
        </p:spPr>
      </p:pic>
    </p:spTree>
    <p:extLst>
      <p:ext uri="{BB962C8B-B14F-4D97-AF65-F5344CB8AC3E}">
        <p14:creationId xmlns:p14="http://schemas.microsoft.com/office/powerpoint/2010/main" val="38544703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2ED12-27F5-4B38-B717-07A46DE7C7BE}"/>
              </a:ext>
            </a:extLst>
          </p:cNvPr>
          <p:cNvSpPr>
            <a:spLocks noGrp="1"/>
          </p:cNvSpPr>
          <p:nvPr>
            <p:ph type="title"/>
          </p:nvPr>
        </p:nvSpPr>
        <p:spPr/>
        <p:txBody>
          <a:bodyPr/>
          <a:lstStyle/>
          <a:p>
            <a:r>
              <a:rPr lang="en-US" dirty="0"/>
              <a:t>Implementation	</a:t>
            </a:r>
            <a:endParaRPr lang="en-GB" dirty="0"/>
          </a:p>
        </p:txBody>
      </p:sp>
      <p:sp>
        <p:nvSpPr>
          <p:cNvPr id="4" name="Oval 3">
            <a:extLst>
              <a:ext uri="{FF2B5EF4-FFF2-40B4-BE49-F238E27FC236}">
                <a16:creationId xmlns:a16="http://schemas.microsoft.com/office/drawing/2014/main" id="{71382B77-FC50-4917-ADD4-70E071DAC8FD}"/>
              </a:ext>
            </a:extLst>
          </p:cNvPr>
          <p:cNvSpPr/>
          <p:nvPr/>
        </p:nvSpPr>
        <p:spPr>
          <a:xfrm>
            <a:off x="2777364" y="2103437"/>
            <a:ext cx="1350590" cy="13255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FQS</a:t>
            </a:r>
            <a:endParaRPr lang="en-GB" dirty="0"/>
          </a:p>
        </p:txBody>
      </p:sp>
      <p:sp>
        <p:nvSpPr>
          <p:cNvPr id="5" name="Rectangle 4">
            <a:extLst>
              <a:ext uri="{FF2B5EF4-FFF2-40B4-BE49-F238E27FC236}">
                <a16:creationId xmlns:a16="http://schemas.microsoft.com/office/drawing/2014/main" id="{E3F93E89-9CAD-4D47-A5DF-E81A01B52761}"/>
              </a:ext>
            </a:extLst>
          </p:cNvPr>
          <p:cNvSpPr/>
          <p:nvPr/>
        </p:nvSpPr>
        <p:spPr>
          <a:xfrm>
            <a:off x="5638811" y="2103437"/>
            <a:ext cx="2743200" cy="13255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Eth0</a:t>
            </a:r>
          </a:p>
          <a:p>
            <a:pPr algn="ctr"/>
            <a:r>
              <a:rPr lang="en-US" dirty="0" err="1"/>
              <a:t>net_dev</a:t>
            </a:r>
            <a:endParaRPr lang="en-GB" dirty="0"/>
          </a:p>
        </p:txBody>
      </p:sp>
      <p:sp>
        <p:nvSpPr>
          <p:cNvPr id="6" name="Rectangle: Rounded Corners 5">
            <a:extLst>
              <a:ext uri="{FF2B5EF4-FFF2-40B4-BE49-F238E27FC236}">
                <a16:creationId xmlns:a16="http://schemas.microsoft.com/office/drawing/2014/main" id="{67ADC48B-1C19-4205-A98D-FE4D7ECA1B54}"/>
              </a:ext>
            </a:extLst>
          </p:cNvPr>
          <p:cNvSpPr/>
          <p:nvPr/>
        </p:nvSpPr>
        <p:spPr>
          <a:xfrm>
            <a:off x="6353515" y="4897823"/>
            <a:ext cx="1313793" cy="9774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Qdisc</a:t>
            </a:r>
            <a:endParaRPr lang="en-GB" dirty="0"/>
          </a:p>
        </p:txBody>
      </p:sp>
      <p:sp>
        <p:nvSpPr>
          <p:cNvPr id="7" name="Flowchart: Predefined Process 6">
            <a:extLst>
              <a:ext uri="{FF2B5EF4-FFF2-40B4-BE49-F238E27FC236}">
                <a16:creationId xmlns:a16="http://schemas.microsoft.com/office/drawing/2014/main" id="{907BBDD9-94AD-4ED0-9168-ACC11DB40C1A}"/>
              </a:ext>
            </a:extLst>
          </p:cNvPr>
          <p:cNvSpPr/>
          <p:nvPr/>
        </p:nvSpPr>
        <p:spPr>
          <a:xfrm>
            <a:off x="9044164" y="4713891"/>
            <a:ext cx="977462" cy="425670"/>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FIFO0</a:t>
            </a:r>
            <a:endParaRPr lang="en-GB" dirty="0"/>
          </a:p>
        </p:txBody>
      </p:sp>
      <p:sp>
        <p:nvSpPr>
          <p:cNvPr id="10" name="Flowchart: Predefined Process 9">
            <a:extLst>
              <a:ext uri="{FF2B5EF4-FFF2-40B4-BE49-F238E27FC236}">
                <a16:creationId xmlns:a16="http://schemas.microsoft.com/office/drawing/2014/main" id="{04269001-699B-42C6-B506-FD0777064C88}"/>
              </a:ext>
            </a:extLst>
          </p:cNvPr>
          <p:cNvSpPr/>
          <p:nvPr/>
        </p:nvSpPr>
        <p:spPr>
          <a:xfrm>
            <a:off x="9044164" y="5318235"/>
            <a:ext cx="977462" cy="425669"/>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FIFO1</a:t>
            </a:r>
            <a:endParaRPr lang="en-GB" dirty="0"/>
          </a:p>
        </p:txBody>
      </p:sp>
      <p:sp>
        <p:nvSpPr>
          <p:cNvPr id="11" name="Flowchart: Predefined Process 10">
            <a:extLst>
              <a:ext uri="{FF2B5EF4-FFF2-40B4-BE49-F238E27FC236}">
                <a16:creationId xmlns:a16="http://schemas.microsoft.com/office/drawing/2014/main" id="{61F7C73E-1003-4196-93C9-0D1A8F57E80B}"/>
              </a:ext>
            </a:extLst>
          </p:cNvPr>
          <p:cNvSpPr/>
          <p:nvPr/>
        </p:nvSpPr>
        <p:spPr>
          <a:xfrm>
            <a:off x="9065184" y="5922578"/>
            <a:ext cx="956442" cy="457199"/>
          </a:xfrm>
          <a:prstGeom prst="flowChartPredefined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FIFO2</a:t>
            </a:r>
            <a:endParaRPr lang="en-GB" dirty="0"/>
          </a:p>
        </p:txBody>
      </p:sp>
      <p:sp>
        <p:nvSpPr>
          <p:cNvPr id="13" name="Cube 12">
            <a:extLst>
              <a:ext uri="{FF2B5EF4-FFF2-40B4-BE49-F238E27FC236}">
                <a16:creationId xmlns:a16="http://schemas.microsoft.com/office/drawing/2014/main" id="{18FD471F-35D9-4EBF-8E96-5390827B2B6B}"/>
              </a:ext>
            </a:extLst>
          </p:cNvPr>
          <p:cNvSpPr/>
          <p:nvPr/>
        </p:nvSpPr>
        <p:spPr>
          <a:xfrm>
            <a:off x="10163515" y="4698126"/>
            <a:ext cx="430924" cy="45719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Cube 13">
            <a:extLst>
              <a:ext uri="{FF2B5EF4-FFF2-40B4-BE49-F238E27FC236}">
                <a16:creationId xmlns:a16="http://schemas.microsoft.com/office/drawing/2014/main" id="{379CA807-9BFF-4C19-9878-4198E4344FDE}"/>
              </a:ext>
            </a:extLst>
          </p:cNvPr>
          <p:cNvSpPr/>
          <p:nvPr/>
        </p:nvSpPr>
        <p:spPr>
          <a:xfrm>
            <a:off x="10746837" y="4713891"/>
            <a:ext cx="430924" cy="45719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Cube 14">
            <a:extLst>
              <a:ext uri="{FF2B5EF4-FFF2-40B4-BE49-F238E27FC236}">
                <a16:creationId xmlns:a16="http://schemas.microsoft.com/office/drawing/2014/main" id="{C8B1649C-7BBF-47A8-9CA1-7AC5E71A8083}"/>
              </a:ext>
            </a:extLst>
          </p:cNvPr>
          <p:cNvSpPr/>
          <p:nvPr/>
        </p:nvSpPr>
        <p:spPr>
          <a:xfrm>
            <a:off x="11246081" y="5854373"/>
            <a:ext cx="430924" cy="45719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Cube 15">
            <a:extLst>
              <a:ext uri="{FF2B5EF4-FFF2-40B4-BE49-F238E27FC236}">
                <a16:creationId xmlns:a16="http://schemas.microsoft.com/office/drawing/2014/main" id="{31C8574C-6ABE-4875-8482-1AFED28D3FFD}"/>
              </a:ext>
            </a:extLst>
          </p:cNvPr>
          <p:cNvSpPr/>
          <p:nvPr/>
        </p:nvSpPr>
        <p:spPr>
          <a:xfrm>
            <a:off x="10163515" y="5284184"/>
            <a:ext cx="430924" cy="45719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840696EC-F3F2-4B14-802A-B009900CA99D}"/>
              </a:ext>
            </a:extLst>
          </p:cNvPr>
          <p:cNvSpPr/>
          <p:nvPr/>
        </p:nvSpPr>
        <p:spPr>
          <a:xfrm>
            <a:off x="10694287" y="5885904"/>
            <a:ext cx="430924" cy="45719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Cube 17">
            <a:extLst>
              <a:ext uri="{FF2B5EF4-FFF2-40B4-BE49-F238E27FC236}">
                <a16:creationId xmlns:a16="http://schemas.microsoft.com/office/drawing/2014/main" id="{ECE17C72-7661-494E-8F53-EDBCC937A2D8}"/>
              </a:ext>
            </a:extLst>
          </p:cNvPr>
          <p:cNvSpPr/>
          <p:nvPr/>
        </p:nvSpPr>
        <p:spPr>
          <a:xfrm>
            <a:off x="10226577" y="5914803"/>
            <a:ext cx="430924" cy="45719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0" name="Straight Connector 19">
            <a:extLst>
              <a:ext uri="{FF2B5EF4-FFF2-40B4-BE49-F238E27FC236}">
                <a16:creationId xmlns:a16="http://schemas.microsoft.com/office/drawing/2014/main" id="{041A8852-56A5-4ABB-8BEE-F8A5526A4437}"/>
              </a:ext>
            </a:extLst>
          </p:cNvPr>
          <p:cNvCxnSpPr>
            <a:stCxn id="6" idx="3"/>
          </p:cNvCxnSpPr>
          <p:nvPr/>
        </p:nvCxnSpPr>
        <p:spPr>
          <a:xfrm>
            <a:off x="7667308" y="5386554"/>
            <a:ext cx="70944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D84F01B-7715-4F50-B745-5982CEDFA7E8}"/>
              </a:ext>
            </a:extLst>
          </p:cNvPr>
          <p:cNvCxnSpPr>
            <a:cxnSpLocks/>
            <a:endCxn id="7" idx="1"/>
          </p:cNvCxnSpPr>
          <p:nvPr/>
        </p:nvCxnSpPr>
        <p:spPr>
          <a:xfrm flipV="1">
            <a:off x="8358362" y="4926726"/>
            <a:ext cx="685802" cy="46760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300F42-7306-4BF3-B3AB-FB6240E290D7}"/>
              </a:ext>
            </a:extLst>
          </p:cNvPr>
          <p:cNvCxnSpPr>
            <a:cxnSpLocks/>
            <a:endCxn id="10" idx="1"/>
          </p:cNvCxnSpPr>
          <p:nvPr/>
        </p:nvCxnSpPr>
        <p:spPr>
          <a:xfrm>
            <a:off x="8358362" y="5394279"/>
            <a:ext cx="685802" cy="136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FBF0C6E-A4DE-4326-A575-207E53EFB762}"/>
              </a:ext>
            </a:extLst>
          </p:cNvPr>
          <p:cNvCxnSpPr>
            <a:cxnSpLocks/>
            <a:endCxn id="11" idx="1"/>
          </p:cNvCxnSpPr>
          <p:nvPr/>
        </p:nvCxnSpPr>
        <p:spPr>
          <a:xfrm>
            <a:off x="8358362" y="5394279"/>
            <a:ext cx="706822" cy="756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28E806A-5A74-4CB6-A6AB-CEC83717D519}"/>
              </a:ext>
            </a:extLst>
          </p:cNvPr>
          <p:cNvCxnSpPr>
            <a:endCxn id="6" idx="0"/>
          </p:cNvCxnSpPr>
          <p:nvPr/>
        </p:nvCxnSpPr>
        <p:spPr>
          <a:xfrm>
            <a:off x="7010411" y="3429000"/>
            <a:ext cx="1" cy="146882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2" name="Arrow: Left 31">
            <a:extLst>
              <a:ext uri="{FF2B5EF4-FFF2-40B4-BE49-F238E27FC236}">
                <a16:creationId xmlns:a16="http://schemas.microsoft.com/office/drawing/2014/main" id="{FFE8B41A-84E6-48AD-A507-14A5643BE383}"/>
              </a:ext>
            </a:extLst>
          </p:cNvPr>
          <p:cNvSpPr/>
          <p:nvPr/>
        </p:nvSpPr>
        <p:spPr>
          <a:xfrm rot="10800000">
            <a:off x="4230424" y="2543505"/>
            <a:ext cx="1024760" cy="5360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9763E3BD-713C-49A8-898A-22B2AA705E7D}"/>
              </a:ext>
            </a:extLst>
          </p:cNvPr>
          <p:cNvSpPr txBox="1"/>
          <p:nvPr/>
        </p:nvSpPr>
        <p:spPr>
          <a:xfrm>
            <a:off x="1487212" y="1915042"/>
            <a:ext cx="1187682" cy="646331"/>
          </a:xfrm>
          <a:prstGeom prst="rect">
            <a:avLst/>
          </a:prstGeom>
          <a:noFill/>
        </p:spPr>
        <p:txBody>
          <a:bodyPr wrap="square" rtlCol="0">
            <a:spAutoFit/>
          </a:bodyPr>
          <a:lstStyle/>
          <a:p>
            <a:r>
              <a:rPr lang="en-US" dirty="0"/>
              <a:t>Sample Request</a:t>
            </a:r>
            <a:endParaRPr lang="en-GB" dirty="0"/>
          </a:p>
        </p:txBody>
      </p:sp>
      <p:sp>
        <p:nvSpPr>
          <p:cNvPr id="35" name="Oval 34">
            <a:extLst>
              <a:ext uri="{FF2B5EF4-FFF2-40B4-BE49-F238E27FC236}">
                <a16:creationId xmlns:a16="http://schemas.microsoft.com/office/drawing/2014/main" id="{73FC2682-664D-4FD5-9050-DFBA96AB873C}"/>
              </a:ext>
            </a:extLst>
          </p:cNvPr>
          <p:cNvSpPr/>
          <p:nvPr/>
        </p:nvSpPr>
        <p:spPr>
          <a:xfrm>
            <a:off x="8240130" y="4353910"/>
            <a:ext cx="3857278" cy="235431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solidFill>
                <a:srgbClr val="FF0000"/>
              </a:solidFill>
            </a:endParaRPr>
          </a:p>
        </p:txBody>
      </p:sp>
      <p:pic>
        <p:nvPicPr>
          <p:cNvPr id="1026" name="Picture 2" descr="icons logos emojis - user icon png transparent PNG image with transparent  background | TOPpng">
            <a:extLst>
              <a:ext uri="{FF2B5EF4-FFF2-40B4-BE49-F238E27FC236}">
                <a16:creationId xmlns:a16="http://schemas.microsoft.com/office/drawing/2014/main" id="{16795077-4C3A-48A0-8354-355174F5D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988" y="2182999"/>
            <a:ext cx="1308423" cy="1338160"/>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Left 24">
            <a:extLst>
              <a:ext uri="{FF2B5EF4-FFF2-40B4-BE49-F238E27FC236}">
                <a16:creationId xmlns:a16="http://schemas.microsoft.com/office/drawing/2014/main" id="{E2B3B192-809A-4DC4-BD37-6DC30D5CCCFA}"/>
              </a:ext>
            </a:extLst>
          </p:cNvPr>
          <p:cNvSpPr/>
          <p:nvPr/>
        </p:nvSpPr>
        <p:spPr>
          <a:xfrm rot="10800000">
            <a:off x="1521341" y="2498204"/>
            <a:ext cx="1074714" cy="5360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TextBox 25">
            <a:extLst>
              <a:ext uri="{FF2B5EF4-FFF2-40B4-BE49-F238E27FC236}">
                <a16:creationId xmlns:a16="http://schemas.microsoft.com/office/drawing/2014/main" id="{7CE4ED0D-ECF8-4650-8725-D15C6ADDE247}"/>
              </a:ext>
            </a:extLst>
          </p:cNvPr>
          <p:cNvSpPr txBox="1"/>
          <p:nvPr/>
        </p:nvSpPr>
        <p:spPr>
          <a:xfrm>
            <a:off x="323143" y="3543548"/>
            <a:ext cx="1187682" cy="369332"/>
          </a:xfrm>
          <a:prstGeom prst="rect">
            <a:avLst/>
          </a:prstGeom>
          <a:noFill/>
        </p:spPr>
        <p:txBody>
          <a:bodyPr wrap="square" rtlCol="0">
            <a:spAutoFit/>
          </a:bodyPr>
          <a:lstStyle/>
          <a:p>
            <a:r>
              <a:rPr lang="en-US" dirty="0"/>
              <a:t>User</a:t>
            </a:r>
            <a:endParaRPr lang="en-GB" dirty="0"/>
          </a:p>
        </p:txBody>
      </p:sp>
    </p:spTree>
    <p:extLst>
      <p:ext uri="{BB962C8B-B14F-4D97-AF65-F5344CB8AC3E}">
        <p14:creationId xmlns:p14="http://schemas.microsoft.com/office/powerpoint/2010/main" val="2642145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0" grpId="0" animBg="1"/>
      <p:bldP spid="11" grpId="0" animBg="1"/>
      <p:bldP spid="13" grpId="0" animBg="1"/>
      <p:bldP spid="14" grpId="0" animBg="1"/>
      <p:bldP spid="15" grpId="0" animBg="1"/>
      <p:bldP spid="16" grpId="0" animBg="1"/>
      <p:bldP spid="17" grpId="0" animBg="1"/>
      <p:bldP spid="18" grpId="0" animBg="1"/>
      <p:bldP spid="32" grpId="0" animBg="1"/>
      <p:bldP spid="33" grpId="0"/>
      <p:bldP spid="35" grpId="0" animBg="1"/>
      <p:bldP spid="25" grpId="0" animBg="1"/>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06EB-9DEA-41CB-A09F-D340AEE90EBD}"/>
              </a:ext>
            </a:extLst>
          </p:cNvPr>
          <p:cNvSpPr>
            <a:spLocks noGrp="1"/>
          </p:cNvSpPr>
          <p:nvPr>
            <p:ph type="title"/>
          </p:nvPr>
        </p:nvSpPr>
        <p:spPr/>
        <p:txBody>
          <a:bodyPr/>
          <a:lstStyle/>
          <a:p>
            <a:r>
              <a:rPr lang="en-US" dirty="0"/>
              <a:t>AGENDA</a:t>
            </a:r>
            <a:endParaRPr lang="en-GB" dirty="0"/>
          </a:p>
        </p:txBody>
      </p:sp>
      <p:sp>
        <p:nvSpPr>
          <p:cNvPr id="3" name="Content Placeholder 2">
            <a:extLst>
              <a:ext uri="{FF2B5EF4-FFF2-40B4-BE49-F238E27FC236}">
                <a16:creationId xmlns:a16="http://schemas.microsoft.com/office/drawing/2014/main" id="{96BC745F-CE37-41FD-B706-02E786658F2B}"/>
              </a:ext>
            </a:extLst>
          </p:cNvPr>
          <p:cNvSpPr>
            <a:spLocks noGrp="1"/>
          </p:cNvSpPr>
          <p:nvPr>
            <p:ph idx="1"/>
          </p:nvPr>
        </p:nvSpPr>
        <p:spPr>
          <a:xfrm>
            <a:off x="566954" y="1935921"/>
            <a:ext cx="10353762" cy="3695136"/>
          </a:xfrm>
        </p:spPr>
        <p:txBody>
          <a:bodyPr>
            <a:normAutofit/>
          </a:bodyPr>
          <a:lstStyle/>
          <a:p>
            <a:pPr marL="0" indent="0">
              <a:buNone/>
            </a:pPr>
            <a:endParaRPr lang="en-US" dirty="0"/>
          </a:p>
          <a:p>
            <a:r>
              <a:rPr lang="en-US" dirty="0"/>
              <a:t>PROJECT GOALS</a:t>
            </a:r>
            <a:endParaRPr lang="en-GB" dirty="0"/>
          </a:p>
          <a:p>
            <a:r>
              <a:rPr lang="en-GB" dirty="0"/>
              <a:t>OUR APPROACH </a:t>
            </a:r>
          </a:p>
          <a:p>
            <a:r>
              <a:rPr lang="en-GB" dirty="0"/>
              <a:t>LINUX QUEUING SYSTEM</a:t>
            </a:r>
          </a:p>
          <a:p>
            <a:r>
              <a:rPr lang="en-GB" dirty="0"/>
              <a:t>SIMULATION</a:t>
            </a:r>
          </a:p>
          <a:p>
            <a:r>
              <a:rPr lang="en-GB" dirty="0"/>
              <a:t>EVALUATION</a:t>
            </a:r>
          </a:p>
          <a:p>
            <a:r>
              <a:rPr lang="en-GB" dirty="0"/>
              <a:t>CONCLUSION</a:t>
            </a:r>
            <a:endParaRPr lang="en-US" dirty="0"/>
          </a:p>
        </p:txBody>
      </p:sp>
    </p:spTree>
    <p:extLst>
      <p:ext uri="{BB962C8B-B14F-4D97-AF65-F5344CB8AC3E}">
        <p14:creationId xmlns:p14="http://schemas.microsoft.com/office/powerpoint/2010/main" val="4063442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87B85-0520-4A4F-9A5B-2A56B166778E}"/>
              </a:ext>
            </a:extLst>
          </p:cNvPr>
          <p:cNvSpPr>
            <a:spLocks noGrp="1"/>
          </p:cNvSpPr>
          <p:nvPr>
            <p:ph type="title"/>
          </p:nvPr>
        </p:nvSpPr>
        <p:spPr>
          <a:xfrm>
            <a:off x="761463" y="1524000"/>
            <a:ext cx="10353761" cy="1326321"/>
          </a:xfrm>
        </p:spPr>
        <p:txBody>
          <a:bodyPr>
            <a:normAutofit fontScale="90000"/>
          </a:bodyPr>
          <a:lstStyle/>
          <a:p>
            <a:r>
              <a:rPr lang="en-US" sz="3600" i="1" dirty="0"/>
              <a:t>How to access Kernel infrastructure?</a:t>
            </a:r>
            <a:br>
              <a:rPr lang="en-GB" sz="3600" i="1" dirty="0"/>
            </a:br>
            <a:endParaRPr lang="en-GB" dirty="0"/>
          </a:p>
        </p:txBody>
      </p:sp>
      <p:pic>
        <p:nvPicPr>
          <p:cNvPr id="21506" name="Picture 2" descr="Man Thinking - Free people icons">
            <a:extLst>
              <a:ext uri="{FF2B5EF4-FFF2-40B4-BE49-F238E27FC236}">
                <a16:creationId xmlns:a16="http://schemas.microsoft.com/office/drawing/2014/main" id="{A9BEF431-7185-46B9-8AB4-F00E464B7C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535" y="2942898"/>
            <a:ext cx="2850930" cy="2850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23169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07BE-F57E-46D8-BF35-7CF7AA727698}"/>
              </a:ext>
            </a:extLst>
          </p:cNvPr>
          <p:cNvSpPr>
            <a:spLocks noGrp="1"/>
          </p:cNvSpPr>
          <p:nvPr>
            <p:ph type="title"/>
          </p:nvPr>
        </p:nvSpPr>
        <p:spPr>
          <a:xfrm>
            <a:off x="556443" y="414424"/>
            <a:ext cx="10353761" cy="1326321"/>
          </a:xfrm>
        </p:spPr>
        <p:txBody>
          <a:bodyPr/>
          <a:lstStyle/>
          <a:p>
            <a:r>
              <a:rPr lang="en-US" dirty="0"/>
              <a:t>OUR APPROACH</a:t>
            </a:r>
            <a:endParaRPr lang="en-GB" dirty="0"/>
          </a:p>
        </p:txBody>
      </p:sp>
      <p:sp>
        <p:nvSpPr>
          <p:cNvPr id="3" name="Content Placeholder 2">
            <a:extLst>
              <a:ext uri="{FF2B5EF4-FFF2-40B4-BE49-F238E27FC236}">
                <a16:creationId xmlns:a16="http://schemas.microsoft.com/office/drawing/2014/main" id="{D6636AED-6C37-46DC-9888-13F5701093B4}"/>
              </a:ext>
            </a:extLst>
          </p:cNvPr>
          <p:cNvSpPr>
            <a:spLocks noGrp="1"/>
          </p:cNvSpPr>
          <p:nvPr>
            <p:ph idx="1"/>
          </p:nvPr>
        </p:nvSpPr>
        <p:spPr>
          <a:xfrm>
            <a:off x="735119" y="1891862"/>
            <a:ext cx="10353762" cy="4156841"/>
          </a:xfrm>
        </p:spPr>
        <p:txBody>
          <a:bodyPr>
            <a:normAutofit/>
          </a:bodyPr>
          <a:lstStyle/>
          <a:p>
            <a:r>
              <a:rPr lang="en-US" sz="2400" dirty="0"/>
              <a:t>Building a new System call?</a:t>
            </a:r>
          </a:p>
          <a:p>
            <a:pPr lvl="1"/>
            <a:r>
              <a:rPr lang="en-US" sz="2000" dirty="0"/>
              <a:t>requires kernel compilation</a:t>
            </a:r>
          </a:p>
          <a:p>
            <a:pPr lvl="1"/>
            <a:r>
              <a:rPr lang="en-US" sz="2000" dirty="0"/>
              <a:t>Less portable</a:t>
            </a:r>
          </a:p>
          <a:p>
            <a:pPr lvl="1"/>
            <a:endParaRPr lang="en-GB" sz="2000" dirty="0"/>
          </a:p>
          <a:p>
            <a:r>
              <a:rPr lang="en-GB" sz="2400" dirty="0"/>
              <a:t>Alternative Solution:</a:t>
            </a:r>
          </a:p>
          <a:p>
            <a:pPr lvl="1"/>
            <a:r>
              <a:rPr lang="en-GB" sz="2000" dirty="0"/>
              <a:t>Modules</a:t>
            </a:r>
          </a:p>
          <a:p>
            <a:endParaRPr lang="en-GB" sz="2400" dirty="0"/>
          </a:p>
        </p:txBody>
      </p:sp>
      <p:pic>
        <p:nvPicPr>
          <p:cNvPr id="23554" name="Picture 2" descr="CRYING MAN - YouTube">
            <a:extLst>
              <a:ext uri="{FF2B5EF4-FFF2-40B4-BE49-F238E27FC236}">
                <a16:creationId xmlns:a16="http://schemas.microsoft.com/office/drawing/2014/main" id="{7ABE2BC3-9C63-40EE-8AF7-1A054BCC10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9022" y="1891862"/>
            <a:ext cx="2207638" cy="1618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54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1" presetClass="entr" presetSubtype="0" fill="hold" nodeType="clickEffect">
                                  <p:stCondLst>
                                    <p:cond delay="0"/>
                                  </p:stCondLst>
                                  <p:childTnLst>
                                    <p:set>
                                      <p:cBhvr>
                                        <p:cTn id="16" dur="1" fill="hold">
                                          <p:stCondLst>
                                            <p:cond delay="0"/>
                                          </p:stCondLst>
                                        </p:cTn>
                                        <p:tgtEl>
                                          <p:spTgt spid="23554"/>
                                        </p:tgtEl>
                                        <p:attrNameLst>
                                          <p:attrName>style.visibility</p:attrName>
                                        </p:attrNameLst>
                                      </p:cBhvr>
                                      <p:to>
                                        <p:strVal val="visible"/>
                                      </p:to>
                                    </p:set>
                                    <p:anim calcmode="lin" valueType="num">
                                      <p:cBhvr>
                                        <p:cTn id="17" dur="1000" fill="hold"/>
                                        <p:tgtEl>
                                          <p:spTgt spid="23554"/>
                                        </p:tgtEl>
                                        <p:attrNameLst>
                                          <p:attrName>ppt_w</p:attrName>
                                        </p:attrNameLst>
                                      </p:cBhvr>
                                      <p:tavLst>
                                        <p:tav tm="0">
                                          <p:val>
                                            <p:fltVal val="0"/>
                                          </p:val>
                                        </p:tav>
                                        <p:tav tm="100000">
                                          <p:val>
                                            <p:strVal val="#ppt_w"/>
                                          </p:val>
                                        </p:tav>
                                      </p:tavLst>
                                    </p:anim>
                                    <p:anim calcmode="lin" valueType="num">
                                      <p:cBhvr>
                                        <p:cTn id="18" dur="1000" fill="hold"/>
                                        <p:tgtEl>
                                          <p:spTgt spid="23554"/>
                                        </p:tgtEl>
                                        <p:attrNameLst>
                                          <p:attrName>ppt_h</p:attrName>
                                        </p:attrNameLst>
                                      </p:cBhvr>
                                      <p:tavLst>
                                        <p:tav tm="0">
                                          <p:val>
                                            <p:fltVal val="0"/>
                                          </p:val>
                                        </p:tav>
                                        <p:tav tm="100000">
                                          <p:val>
                                            <p:strVal val="#ppt_h"/>
                                          </p:val>
                                        </p:tav>
                                      </p:tavLst>
                                    </p:anim>
                                    <p:anim calcmode="lin" valueType="num">
                                      <p:cBhvr>
                                        <p:cTn id="19" dur="1000" fill="hold"/>
                                        <p:tgtEl>
                                          <p:spTgt spid="23554"/>
                                        </p:tgtEl>
                                        <p:attrNameLst>
                                          <p:attrName>style.rotation</p:attrName>
                                        </p:attrNameLst>
                                      </p:cBhvr>
                                      <p:tavLst>
                                        <p:tav tm="0">
                                          <p:val>
                                            <p:fltVal val="90"/>
                                          </p:val>
                                        </p:tav>
                                        <p:tav tm="100000">
                                          <p:val>
                                            <p:fltVal val="0"/>
                                          </p:val>
                                        </p:tav>
                                      </p:tavLst>
                                    </p:anim>
                                    <p:animEffect transition="in" filter="fade">
                                      <p:cBhvr>
                                        <p:cTn id="20" dur="1000"/>
                                        <p:tgtEl>
                                          <p:spTgt spid="2355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207BE-F57E-46D8-BF35-7CF7AA727698}"/>
              </a:ext>
            </a:extLst>
          </p:cNvPr>
          <p:cNvSpPr>
            <a:spLocks noGrp="1"/>
          </p:cNvSpPr>
          <p:nvPr>
            <p:ph type="title"/>
          </p:nvPr>
        </p:nvSpPr>
        <p:spPr>
          <a:xfrm>
            <a:off x="556443" y="414424"/>
            <a:ext cx="10353761" cy="1326321"/>
          </a:xfrm>
        </p:spPr>
        <p:txBody>
          <a:bodyPr/>
          <a:lstStyle/>
          <a:p>
            <a:r>
              <a:rPr lang="en-US" dirty="0"/>
              <a:t>using kernel modules</a:t>
            </a:r>
            <a:endParaRPr lang="en-GB" dirty="0"/>
          </a:p>
        </p:txBody>
      </p:sp>
      <p:sp>
        <p:nvSpPr>
          <p:cNvPr id="3" name="Content Placeholder 2">
            <a:extLst>
              <a:ext uri="{FF2B5EF4-FFF2-40B4-BE49-F238E27FC236}">
                <a16:creationId xmlns:a16="http://schemas.microsoft.com/office/drawing/2014/main" id="{D6636AED-6C37-46DC-9888-13F5701093B4}"/>
              </a:ext>
            </a:extLst>
          </p:cNvPr>
          <p:cNvSpPr>
            <a:spLocks noGrp="1"/>
          </p:cNvSpPr>
          <p:nvPr>
            <p:ph idx="1"/>
          </p:nvPr>
        </p:nvSpPr>
        <p:spPr>
          <a:xfrm>
            <a:off x="798181" y="1965434"/>
            <a:ext cx="10353762" cy="4156841"/>
          </a:xfrm>
        </p:spPr>
        <p:txBody>
          <a:bodyPr>
            <a:normAutofit/>
          </a:bodyPr>
          <a:lstStyle/>
          <a:p>
            <a:r>
              <a:rPr lang="en-GB" sz="2400" dirty="0"/>
              <a:t>Problems:</a:t>
            </a:r>
          </a:p>
          <a:p>
            <a:pPr lvl="1"/>
            <a:r>
              <a:rPr lang="en-GB" sz="2200" dirty="0"/>
              <a:t>Passing Parameters:</a:t>
            </a:r>
          </a:p>
          <a:p>
            <a:pPr lvl="2"/>
            <a:r>
              <a:rPr lang="en-GB" sz="2000" dirty="0" err="1"/>
              <a:t>net_device</a:t>
            </a:r>
            <a:r>
              <a:rPr lang="en-GB" sz="2000" dirty="0"/>
              <a:t> name (eth0/wlan0…)</a:t>
            </a:r>
          </a:p>
          <a:p>
            <a:pPr lvl="2"/>
            <a:r>
              <a:rPr lang="en-GB" sz="2000" dirty="0"/>
              <a:t>pid</a:t>
            </a:r>
          </a:p>
          <a:p>
            <a:pPr lvl="1"/>
            <a:endParaRPr lang="en-GB" sz="2200" dirty="0"/>
          </a:p>
          <a:p>
            <a:r>
              <a:rPr lang="en-GB" sz="2400" dirty="0"/>
              <a:t>Solution:</a:t>
            </a:r>
          </a:p>
          <a:p>
            <a:pPr lvl="1"/>
            <a:r>
              <a:rPr lang="en-GB" sz="2200" dirty="0"/>
              <a:t>sysfs</a:t>
            </a:r>
          </a:p>
        </p:txBody>
      </p:sp>
    </p:spTree>
    <p:extLst>
      <p:ext uri="{BB962C8B-B14F-4D97-AF65-F5344CB8AC3E}">
        <p14:creationId xmlns:p14="http://schemas.microsoft.com/office/powerpoint/2010/main" val="980890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down)">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85660-F2D8-4B1F-B65C-74EB9EA24B9E}"/>
              </a:ext>
            </a:extLst>
          </p:cNvPr>
          <p:cNvSpPr>
            <a:spLocks noGrp="1"/>
          </p:cNvSpPr>
          <p:nvPr>
            <p:ph type="title"/>
          </p:nvPr>
        </p:nvSpPr>
        <p:spPr/>
        <p:txBody>
          <a:bodyPr/>
          <a:lstStyle/>
          <a:p>
            <a:r>
              <a:rPr lang="en-US" dirty="0" err="1"/>
              <a:t>Sysfs</a:t>
            </a:r>
            <a:endParaRPr lang="en-GB" dirty="0"/>
          </a:p>
        </p:txBody>
      </p:sp>
      <p:sp>
        <p:nvSpPr>
          <p:cNvPr id="3" name="Content Placeholder 2">
            <a:extLst>
              <a:ext uri="{FF2B5EF4-FFF2-40B4-BE49-F238E27FC236}">
                <a16:creationId xmlns:a16="http://schemas.microsoft.com/office/drawing/2014/main" id="{8BD78950-8CAC-4951-8B1B-A37FF96BC7C6}"/>
              </a:ext>
            </a:extLst>
          </p:cNvPr>
          <p:cNvSpPr>
            <a:spLocks noGrp="1"/>
          </p:cNvSpPr>
          <p:nvPr>
            <p:ph idx="1"/>
          </p:nvPr>
        </p:nvSpPr>
        <p:spPr/>
        <p:txBody>
          <a:bodyPr/>
          <a:lstStyle/>
          <a:p>
            <a:r>
              <a:rPr lang="en-US" dirty="0"/>
              <a:t> </a:t>
            </a:r>
            <a:r>
              <a:rPr lang="en-US" dirty="0" err="1"/>
              <a:t>sysfs</a:t>
            </a:r>
            <a:r>
              <a:rPr lang="en-US" dirty="0"/>
              <a:t> is a pseudo file system provided by the Linux kernel.</a:t>
            </a:r>
          </a:p>
          <a:p>
            <a:r>
              <a:rPr lang="en-US" dirty="0"/>
              <a:t>It exports information about various kernel subsystems (in our case the </a:t>
            </a:r>
            <a:r>
              <a:rPr lang="en-US" dirty="0" err="1"/>
              <a:t>Qdisc</a:t>
            </a:r>
            <a:r>
              <a:rPr lang="en-US" dirty="0"/>
              <a:t>) from the kernel's device model to user space through virtual files.</a:t>
            </a:r>
          </a:p>
          <a:p>
            <a:endParaRPr lang="en-GB" dirty="0"/>
          </a:p>
        </p:txBody>
      </p:sp>
    </p:spTree>
    <p:extLst>
      <p:ext uri="{BB962C8B-B14F-4D97-AF65-F5344CB8AC3E}">
        <p14:creationId xmlns:p14="http://schemas.microsoft.com/office/powerpoint/2010/main" val="1500379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a:extLst>
              <a:ext uri="{FF2B5EF4-FFF2-40B4-BE49-F238E27FC236}">
                <a16:creationId xmlns:a16="http://schemas.microsoft.com/office/drawing/2014/main" id="{06C4C7C8-7174-46E6-9122-772142E8AD44}"/>
              </a:ext>
            </a:extLst>
          </p:cNvPr>
          <p:cNvPicPr>
            <a:picLocks noGrp="1" noChangeAspect="1"/>
          </p:cNvPicPr>
          <p:nvPr>
            <p:ph idx="1"/>
          </p:nvPr>
        </p:nvPicPr>
        <p:blipFill>
          <a:blip r:embed="rId3"/>
          <a:stretch>
            <a:fillRect/>
          </a:stretch>
        </p:blipFill>
        <p:spPr>
          <a:xfrm>
            <a:off x="689919" y="951470"/>
            <a:ext cx="10812162" cy="5174091"/>
          </a:xfrm>
        </p:spPr>
      </p:pic>
      <p:sp>
        <p:nvSpPr>
          <p:cNvPr id="22" name="Title 1">
            <a:extLst>
              <a:ext uri="{FF2B5EF4-FFF2-40B4-BE49-F238E27FC236}">
                <a16:creationId xmlns:a16="http://schemas.microsoft.com/office/drawing/2014/main" id="{878620B2-6E3C-4A7A-985B-9771DEC27FF5}"/>
              </a:ext>
            </a:extLst>
          </p:cNvPr>
          <p:cNvSpPr>
            <a:spLocks noGrp="1"/>
          </p:cNvSpPr>
          <p:nvPr>
            <p:ph type="title"/>
          </p:nvPr>
        </p:nvSpPr>
        <p:spPr>
          <a:xfrm>
            <a:off x="787670" y="-73572"/>
            <a:ext cx="10353761" cy="1326321"/>
          </a:xfrm>
        </p:spPr>
        <p:txBody>
          <a:bodyPr/>
          <a:lstStyle/>
          <a:p>
            <a:r>
              <a:rPr lang="en-US" dirty="0" err="1"/>
              <a:t>Sysfs</a:t>
            </a:r>
            <a:r>
              <a:rPr lang="en-US" dirty="0"/>
              <a:t> INTERFACE</a:t>
            </a:r>
            <a:endParaRPr lang="en-GB" dirty="0"/>
          </a:p>
        </p:txBody>
      </p:sp>
    </p:spTree>
    <p:extLst>
      <p:ext uri="{BB962C8B-B14F-4D97-AF65-F5344CB8AC3E}">
        <p14:creationId xmlns:p14="http://schemas.microsoft.com/office/powerpoint/2010/main" val="4023843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0C31-6378-4261-81D7-1C9E0F6D2058}"/>
              </a:ext>
            </a:extLst>
          </p:cNvPr>
          <p:cNvSpPr>
            <a:spLocks noGrp="1"/>
          </p:cNvSpPr>
          <p:nvPr>
            <p:ph type="title"/>
          </p:nvPr>
        </p:nvSpPr>
        <p:spPr/>
        <p:txBody>
          <a:bodyPr/>
          <a:lstStyle/>
          <a:p>
            <a:r>
              <a:rPr lang="en-US" dirty="0"/>
              <a:t>Simulation</a:t>
            </a:r>
            <a:endParaRPr lang="en-GB" dirty="0"/>
          </a:p>
        </p:txBody>
      </p:sp>
      <p:sp>
        <p:nvSpPr>
          <p:cNvPr id="7" name="Content Placeholder 6">
            <a:extLst>
              <a:ext uri="{FF2B5EF4-FFF2-40B4-BE49-F238E27FC236}">
                <a16:creationId xmlns:a16="http://schemas.microsoft.com/office/drawing/2014/main" id="{FEE6127F-C75B-4DEC-9E11-3D3FA264081A}"/>
              </a:ext>
            </a:extLst>
          </p:cNvPr>
          <p:cNvSpPr>
            <a:spLocks noGrp="1"/>
          </p:cNvSpPr>
          <p:nvPr>
            <p:ph idx="1"/>
          </p:nvPr>
        </p:nvSpPr>
        <p:spPr/>
        <p:txBody>
          <a:bodyPr/>
          <a:lstStyle/>
          <a:p>
            <a:r>
              <a:rPr lang="en-US" dirty="0"/>
              <a:t>We tested FQS performance using Mininet.</a:t>
            </a:r>
          </a:p>
          <a:p>
            <a:r>
              <a:rPr lang="en-US" dirty="0"/>
              <a:t>We used Ubuntu Linux environment with:</a:t>
            </a:r>
          </a:p>
          <a:p>
            <a:pPr lvl="1"/>
            <a:r>
              <a:rPr lang="en-US" dirty="0"/>
              <a:t>6 processor cores </a:t>
            </a:r>
          </a:p>
          <a:p>
            <a:pPr lvl="1"/>
            <a:r>
              <a:rPr lang="en-US" dirty="0"/>
              <a:t>8[GB] RAM. </a:t>
            </a:r>
          </a:p>
          <a:p>
            <a:pPr lvl="1"/>
            <a:r>
              <a:rPr lang="en-US" dirty="0"/>
              <a:t>1-100 Clients</a:t>
            </a:r>
          </a:p>
          <a:p>
            <a:pPr lvl="1"/>
            <a:r>
              <a:rPr lang="en-US" dirty="0"/>
              <a:t>1 Server</a:t>
            </a:r>
          </a:p>
          <a:p>
            <a:pPr lvl="1"/>
            <a:r>
              <a:rPr lang="en-US" dirty="0"/>
              <a:t>1 Router</a:t>
            </a:r>
          </a:p>
          <a:p>
            <a:pPr lvl="1"/>
            <a:endParaRPr lang="en-US" dirty="0"/>
          </a:p>
        </p:txBody>
      </p:sp>
    </p:spTree>
    <p:extLst>
      <p:ext uri="{BB962C8B-B14F-4D97-AF65-F5344CB8AC3E}">
        <p14:creationId xmlns:p14="http://schemas.microsoft.com/office/powerpoint/2010/main" val="7614016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Laptop icon on white background - Download Free Vectors, Clipart Graphics &amp;  Vector Art">
            <a:extLst>
              <a:ext uri="{FF2B5EF4-FFF2-40B4-BE49-F238E27FC236}">
                <a16:creationId xmlns:a16="http://schemas.microsoft.com/office/drawing/2014/main" id="{68196A4A-23AA-46FC-92B3-9D389D13A4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2080" y="561298"/>
            <a:ext cx="1075012" cy="94063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Laptop icon on white background - Download Free Vectors, Clipart Graphics &amp;  Vector Art">
            <a:extLst>
              <a:ext uri="{FF2B5EF4-FFF2-40B4-BE49-F238E27FC236}">
                <a16:creationId xmlns:a16="http://schemas.microsoft.com/office/drawing/2014/main" id="{B1FABA0B-DDD1-4AB6-87C6-6EC0DE97B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79" y="1915021"/>
            <a:ext cx="1075013" cy="9406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aptop icon on white background - Download Free Vectors, Clipart Graphics &amp;  Vector Art">
            <a:extLst>
              <a:ext uri="{FF2B5EF4-FFF2-40B4-BE49-F238E27FC236}">
                <a16:creationId xmlns:a16="http://schemas.microsoft.com/office/drawing/2014/main" id="{AEE8FD1A-8596-41FF-B077-CDE167C2E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79" y="3361917"/>
            <a:ext cx="1159094" cy="10142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Laptop icon on white background - Download Free Vectors, Clipart Graphics &amp;  Vector Art">
            <a:extLst>
              <a:ext uri="{FF2B5EF4-FFF2-40B4-BE49-F238E27FC236}">
                <a16:creationId xmlns:a16="http://schemas.microsoft.com/office/drawing/2014/main" id="{EA2AD6E3-E4C9-4EA7-8756-9D1A2E864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25" y="5789598"/>
            <a:ext cx="1159093" cy="1014207"/>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EC19AEE9-310E-4F5E-A11E-3B90F075F011}"/>
              </a:ext>
            </a:extLst>
          </p:cNvPr>
          <p:cNvSpPr/>
          <p:nvPr/>
        </p:nvSpPr>
        <p:spPr>
          <a:xfrm>
            <a:off x="1040524" y="4573008"/>
            <a:ext cx="147145" cy="14263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22" name="Oval 21">
            <a:extLst>
              <a:ext uri="{FF2B5EF4-FFF2-40B4-BE49-F238E27FC236}">
                <a16:creationId xmlns:a16="http://schemas.microsoft.com/office/drawing/2014/main" id="{77039EB1-A08B-4804-8C07-38A0D31DB75B}"/>
              </a:ext>
            </a:extLst>
          </p:cNvPr>
          <p:cNvSpPr/>
          <p:nvPr/>
        </p:nvSpPr>
        <p:spPr>
          <a:xfrm>
            <a:off x="1040524" y="4912524"/>
            <a:ext cx="147145" cy="14263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23" name="Oval 22">
            <a:extLst>
              <a:ext uri="{FF2B5EF4-FFF2-40B4-BE49-F238E27FC236}">
                <a16:creationId xmlns:a16="http://schemas.microsoft.com/office/drawing/2014/main" id="{F8EB7C24-F4F5-4CB5-A7AB-F06E4F6DB0AD}"/>
              </a:ext>
            </a:extLst>
          </p:cNvPr>
          <p:cNvSpPr/>
          <p:nvPr/>
        </p:nvSpPr>
        <p:spPr>
          <a:xfrm>
            <a:off x="1040524" y="5262549"/>
            <a:ext cx="147145" cy="14263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3" name="Arrow: Right 2">
            <a:extLst>
              <a:ext uri="{FF2B5EF4-FFF2-40B4-BE49-F238E27FC236}">
                <a16:creationId xmlns:a16="http://schemas.microsoft.com/office/drawing/2014/main" id="{E6517E53-280F-4012-96A8-5DE313CD754D}"/>
              </a:ext>
            </a:extLst>
          </p:cNvPr>
          <p:cNvSpPr/>
          <p:nvPr/>
        </p:nvSpPr>
        <p:spPr>
          <a:xfrm rot="1637828">
            <a:off x="1602034" y="1787114"/>
            <a:ext cx="4640927" cy="35735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440A9B8D-E891-4018-BAF8-29D0B14A0128}"/>
              </a:ext>
            </a:extLst>
          </p:cNvPr>
          <p:cNvSpPr/>
          <p:nvPr/>
        </p:nvSpPr>
        <p:spPr>
          <a:xfrm rot="19573043">
            <a:off x="1618140" y="4981769"/>
            <a:ext cx="4649812" cy="35735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32BAFFDE-4E16-4544-95F4-C6A58ED94C22}"/>
              </a:ext>
            </a:extLst>
          </p:cNvPr>
          <p:cNvSpPr/>
          <p:nvPr/>
        </p:nvSpPr>
        <p:spPr>
          <a:xfrm rot="870880">
            <a:off x="1847201" y="2640649"/>
            <a:ext cx="3769793" cy="35735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7" name="Arrow: Right 26">
            <a:extLst>
              <a:ext uri="{FF2B5EF4-FFF2-40B4-BE49-F238E27FC236}">
                <a16:creationId xmlns:a16="http://schemas.microsoft.com/office/drawing/2014/main" id="{9C454186-4194-4C71-AB5E-5812B5ABCE98}"/>
              </a:ext>
            </a:extLst>
          </p:cNvPr>
          <p:cNvSpPr/>
          <p:nvPr/>
        </p:nvSpPr>
        <p:spPr>
          <a:xfrm rot="21186287">
            <a:off x="1923180" y="3663180"/>
            <a:ext cx="3685703" cy="35735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050" name="Picture 2" descr="Router Icon. Simple Illustration Of Router Vector Icon For Web Royalty Free  Cliparts, Vectors, And Stock Illustration. Image 93846142.">
            <a:extLst>
              <a:ext uri="{FF2B5EF4-FFF2-40B4-BE49-F238E27FC236}">
                <a16:creationId xmlns:a16="http://schemas.microsoft.com/office/drawing/2014/main" id="{22AE89FD-E1D4-4C88-A5DA-841D0E902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374" y="3052803"/>
            <a:ext cx="918024" cy="861232"/>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135A122-9A5A-472F-A2A3-ED727E35AA18}"/>
              </a:ext>
            </a:extLst>
          </p:cNvPr>
          <p:cNvSpPr/>
          <p:nvPr/>
        </p:nvSpPr>
        <p:spPr>
          <a:xfrm>
            <a:off x="7216369" y="3286030"/>
            <a:ext cx="918024" cy="35735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3074" name="Picture 2" descr="Database Server Icon, PNG, 720x720px, Database, Data, Database  Administrator, Database Server, Ico Download Free">
            <a:extLst>
              <a:ext uri="{FF2B5EF4-FFF2-40B4-BE49-F238E27FC236}">
                <a16:creationId xmlns:a16="http://schemas.microsoft.com/office/drawing/2014/main" id="{8327E11C-C872-4B96-89A3-9529A349C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04086" y="3029496"/>
            <a:ext cx="1080492" cy="8704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7AD18D46-4198-409A-A969-E11541DF809F}"/>
              </a:ext>
            </a:extLst>
          </p:cNvPr>
          <p:cNvSpPr/>
          <p:nvPr/>
        </p:nvSpPr>
        <p:spPr>
          <a:xfrm>
            <a:off x="6175733" y="5948972"/>
            <a:ext cx="1045380" cy="72834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GB" dirty="0">
                <a:latin typeface="Abadi" panose="020B0604020104020204" pitchFamily="34" charset="0"/>
              </a:rPr>
              <a:t>FQS</a:t>
            </a:r>
          </a:p>
        </p:txBody>
      </p:sp>
      <p:cxnSp>
        <p:nvCxnSpPr>
          <p:cNvPr id="7" name="Straight Connector 6">
            <a:extLst>
              <a:ext uri="{FF2B5EF4-FFF2-40B4-BE49-F238E27FC236}">
                <a16:creationId xmlns:a16="http://schemas.microsoft.com/office/drawing/2014/main" id="{6E6B45F1-BB18-42A8-BF9A-A9C4B992AF3E}"/>
              </a:ext>
            </a:extLst>
          </p:cNvPr>
          <p:cNvCxnSpPr>
            <a:cxnSpLocks/>
          </p:cNvCxnSpPr>
          <p:nvPr/>
        </p:nvCxnSpPr>
        <p:spPr>
          <a:xfrm>
            <a:off x="5833240" y="4240482"/>
            <a:ext cx="1376076"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2F9885C3-E812-4AD2-A1E7-FFD9D9373A5C}"/>
              </a:ext>
            </a:extLst>
          </p:cNvPr>
          <p:cNvCxnSpPr>
            <a:cxnSpLocks/>
          </p:cNvCxnSpPr>
          <p:nvPr/>
        </p:nvCxnSpPr>
        <p:spPr>
          <a:xfrm>
            <a:off x="5833240" y="4750234"/>
            <a:ext cx="1376076" cy="0"/>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9" name="Straight Connector 8">
            <a:extLst>
              <a:ext uri="{FF2B5EF4-FFF2-40B4-BE49-F238E27FC236}">
                <a16:creationId xmlns:a16="http://schemas.microsoft.com/office/drawing/2014/main" id="{FEE11D01-7D45-43F6-A372-5B2931843C63}"/>
              </a:ext>
            </a:extLst>
          </p:cNvPr>
          <p:cNvCxnSpPr>
            <a:cxnSpLocks/>
          </p:cNvCxnSpPr>
          <p:nvPr/>
        </p:nvCxnSpPr>
        <p:spPr>
          <a:xfrm>
            <a:off x="7209316" y="4240482"/>
            <a:ext cx="0" cy="509752"/>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8" name="Straight Connector 27">
            <a:extLst>
              <a:ext uri="{FF2B5EF4-FFF2-40B4-BE49-F238E27FC236}">
                <a16:creationId xmlns:a16="http://schemas.microsoft.com/office/drawing/2014/main" id="{B8DEEE2C-054A-4040-AD33-914565340ECD}"/>
              </a:ext>
            </a:extLst>
          </p:cNvPr>
          <p:cNvCxnSpPr>
            <a:cxnSpLocks/>
          </p:cNvCxnSpPr>
          <p:nvPr/>
        </p:nvCxnSpPr>
        <p:spPr>
          <a:xfrm>
            <a:off x="6867730" y="4240482"/>
            <a:ext cx="0" cy="509752"/>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9" name="Straight Connector 28">
            <a:extLst>
              <a:ext uri="{FF2B5EF4-FFF2-40B4-BE49-F238E27FC236}">
                <a16:creationId xmlns:a16="http://schemas.microsoft.com/office/drawing/2014/main" id="{276CE451-97C2-4BA3-818A-7A0C59A869B1}"/>
              </a:ext>
            </a:extLst>
          </p:cNvPr>
          <p:cNvCxnSpPr>
            <a:cxnSpLocks/>
          </p:cNvCxnSpPr>
          <p:nvPr/>
        </p:nvCxnSpPr>
        <p:spPr>
          <a:xfrm>
            <a:off x="6650242" y="4240482"/>
            <a:ext cx="0" cy="509752"/>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B1D4CEC3-2234-4411-A017-C62DFBCC4ABF}"/>
              </a:ext>
            </a:extLst>
          </p:cNvPr>
          <p:cNvCxnSpPr>
            <a:cxnSpLocks/>
          </p:cNvCxnSpPr>
          <p:nvPr/>
        </p:nvCxnSpPr>
        <p:spPr>
          <a:xfrm>
            <a:off x="6449528" y="4243465"/>
            <a:ext cx="0" cy="509752"/>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31" name="Straight Connector 30">
            <a:extLst>
              <a:ext uri="{FF2B5EF4-FFF2-40B4-BE49-F238E27FC236}">
                <a16:creationId xmlns:a16="http://schemas.microsoft.com/office/drawing/2014/main" id="{6D5F71C9-859C-4BDE-A6D3-DB635299883E}"/>
              </a:ext>
            </a:extLst>
          </p:cNvPr>
          <p:cNvCxnSpPr>
            <a:cxnSpLocks/>
          </p:cNvCxnSpPr>
          <p:nvPr/>
        </p:nvCxnSpPr>
        <p:spPr>
          <a:xfrm>
            <a:off x="7056916" y="4240482"/>
            <a:ext cx="0" cy="509752"/>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2061" name="Straight Arrow Connector 2060">
            <a:extLst>
              <a:ext uri="{FF2B5EF4-FFF2-40B4-BE49-F238E27FC236}">
                <a16:creationId xmlns:a16="http://schemas.microsoft.com/office/drawing/2014/main" id="{AC2951B5-11E3-4367-9CE0-4479267C5310}"/>
              </a:ext>
            </a:extLst>
          </p:cNvPr>
          <p:cNvCxnSpPr>
            <a:cxnSpLocks/>
            <a:endCxn id="5" idx="0"/>
          </p:cNvCxnSpPr>
          <p:nvPr/>
        </p:nvCxnSpPr>
        <p:spPr>
          <a:xfrm>
            <a:off x="6698423" y="4744270"/>
            <a:ext cx="0" cy="1204702"/>
          </a:xfrm>
          <a:prstGeom prst="straightConnector1">
            <a:avLst/>
          </a:prstGeom>
          <a:ln w="9525" cap="flat" cmpd="sng" algn="ctr">
            <a:solidFill>
              <a:schemeClr val="accent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063" name="TextBox 2062">
            <a:extLst>
              <a:ext uri="{FF2B5EF4-FFF2-40B4-BE49-F238E27FC236}">
                <a16:creationId xmlns:a16="http://schemas.microsoft.com/office/drawing/2014/main" id="{E0A5C616-3A8D-4C54-848F-24B18ADA1335}"/>
              </a:ext>
            </a:extLst>
          </p:cNvPr>
          <p:cNvSpPr txBox="1"/>
          <p:nvPr/>
        </p:nvSpPr>
        <p:spPr>
          <a:xfrm>
            <a:off x="6986658" y="4121104"/>
            <a:ext cx="1045371" cy="523220"/>
          </a:xfrm>
          <a:prstGeom prst="rect">
            <a:avLst/>
          </a:prstGeom>
          <a:noFill/>
        </p:spPr>
        <p:txBody>
          <a:bodyPr wrap="square" rtlCol="0">
            <a:spAutoFit/>
          </a:bodyPr>
          <a:lstStyle/>
          <a:p>
            <a:r>
              <a:rPr lang="en-GB" sz="2800" b="1" dirty="0">
                <a:solidFill>
                  <a:srgbClr val="92D050"/>
                </a:solidFill>
              </a:rPr>
              <a:t>.</a:t>
            </a:r>
          </a:p>
        </p:txBody>
      </p:sp>
      <p:sp>
        <p:nvSpPr>
          <p:cNvPr id="49" name="TextBox 48">
            <a:extLst>
              <a:ext uri="{FF2B5EF4-FFF2-40B4-BE49-F238E27FC236}">
                <a16:creationId xmlns:a16="http://schemas.microsoft.com/office/drawing/2014/main" id="{87C901F2-6CBD-4690-8C7A-6E7974A331F5}"/>
              </a:ext>
            </a:extLst>
          </p:cNvPr>
          <p:cNvSpPr txBox="1"/>
          <p:nvPr/>
        </p:nvSpPr>
        <p:spPr>
          <a:xfrm>
            <a:off x="6796405" y="4121104"/>
            <a:ext cx="1045371" cy="523220"/>
          </a:xfrm>
          <a:prstGeom prst="rect">
            <a:avLst/>
          </a:prstGeom>
          <a:noFill/>
        </p:spPr>
        <p:txBody>
          <a:bodyPr wrap="square" rtlCol="0">
            <a:spAutoFit/>
          </a:bodyPr>
          <a:lstStyle/>
          <a:p>
            <a:r>
              <a:rPr lang="en-GB" sz="2800" b="1" dirty="0">
                <a:solidFill>
                  <a:srgbClr val="92D050"/>
                </a:solidFill>
              </a:rPr>
              <a:t>.</a:t>
            </a:r>
          </a:p>
        </p:txBody>
      </p:sp>
      <p:sp>
        <p:nvSpPr>
          <p:cNvPr id="50" name="TextBox 49">
            <a:extLst>
              <a:ext uri="{FF2B5EF4-FFF2-40B4-BE49-F238E27FC236}">
                <a16:creationId xmlns:a16="http://schemas.microsoft.com/office/drawing/2014/main" id="{B4F7F3DF-AB92-4CF3-A1EE-93BEDE45B4C9}"/>
              </a:ext>
            </a:extLst>
          </p:cNvPr>
          <p:cNvSpPr txBox="1"/>
          <p:nvPr/>
        </p:nvSpPr>
        <p:spPr>
          <a:xfrm>
            <a:off x="6616534" y="4166499"/>
            <a:ext cx="1045371" cy="461665"/>
          </a:xfrm>
          <a:prstGeom prst="rect">
            <a:avLst/>
          </a:prstGeom>
          <a:noFill/>
        </p:spPr>
        <p:txBody>
          <a:bodyPr wrap="square" rtlCol="0">
            <a:spAutoFit/>
          </a:bodyPr>
          <a:lstStyle/>
          <a:p>
            <a:r>
              <a:rPr lang="en-GB" sz="2400" b="1" dirty="0">
                <a:solidFill>
                  <a:srgbClr val="92D050"/>
                </a:solidFill>
              </a:rPr>
              <a:t>.</a:t>
            </a:r>
          </a:p>
        </p:txBody>
      </p:sp>
      <p:pic>
        <p:nvPicPr>
          <p:cNvPr id="24578" name="Picture 2" descr="Network Switches | RS Components">
            <a:extLst>
              <a:ext uri="{FF2B5EF4-FFF2-40B4-BE49-F238E27FC236}">
                <a16:creationId xmlns:a16="http://schemas.microsoft.com/office/drawing/2014/main" id="{F97EFBCF-7292-4047-A4ED-E1B7959A8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02274" y="3074623"/>
            <a:ext cx="1080493" cy="807748"/>
          </a:xfrm>
          <a:prstGeom prst="rect">
            <a:avLst/>
          </a:prstGeom>
          <a:noFill/>
          <a:extLst>
            <a:ext uri="{909E8E84-426E-40DD-AFC4-6F175D3DCCD1}">
              <a14:hiddenFill xmlns:a14="http://schemas.microsoft.com/office/drawing/2010/main">
                <a:solidFill>
                  <a:srgbClr val="FFFFFF"/>
                </a:solidFill>
              </a14:hiddenFill>
            </a:ext>
          </a:extLst>
        </p:spPr>
      </p:pic>
      <p:sp>
        <p:nvSpPr>
          <p:cNvPr id="32" name="Arrow: Right 31">
            <a:extLst>
              <a:ext uri="{FF2B5EF4-FFF2-40B4-BE49-F238E27FC236}">
                <a16:creationId xmlns:a16="http://schemas.microsoft.com/office/drawing/2014/main" id="{1D1290BE-5214-4ABD-9B7A-632855335246}"/>
              </a:ext>
            </a:extLst>
          </p:cNvPr>
          <p:cNvSpPr/>
          <p:nvPr/>
        </p:nvSpPr>
        <p:spPr>
          <a:xfrm>
            <a:off x="9411397" y="3286030"/>
            <a:ext cx="918024" cy="35735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ADCC66D-58FF-460B-BBDA-60D896210756}"/>
              </a:ext>
            </a:extLst>
          </p:cNvPr>
          <p:cNvSpPr txBox="1"/>
          <p:nvPr/>
        </p:nvSpPr>
        <p:spPr>
          <a:xfrm>
            <a:off x="8282857" y="2634659"/>
            <a:ext cx="1080493" cy="369332"/>
          </a:xfrm>
          <a:prstGeom prst="rect">
            <a:avLst/>
          </a:prstGeom>
          <a:noFill/>
        </p:spPr>
        <p:txBody>
          <a:bodyPr wrap="square" rtlCol="0">
            <a:spAutoFit/>
          </a:bodyPr>
          <a:lstStyle/>
          <a:p>
            <a:r>
              <a:rPr lang="en-US" dirty="0"/>
              <a:t>Switch</a:t>
            </a:r>
            <a:endParaRPr lang="en-GB" dirty="0"/>
          </a:p>
        </p:txBody>
      </p:sp>
      <p:sp>
        <p:nvSpPr>
          <p:cNvPr id="33" name="TextBox 32">
            <a:extLst>
              <a:ext uri="{FF2B5EF4-FFF2-40B4-BE49-F238E27FC236}">
                <a16:creationId xmlns:a16="http://schemas.microsoft.com/office/drawing/2014/main" id="{8351D876-256B-44C2-AB85-74502150D847}"/>
              </a:ext>
            </a:extLst>
          </p:cNvPr>
          <p:cNvSpPr txBox="1"/>
          <p:nvPr/>
        </p:nvSpPr>
        <p:spPr>
          <a:xfrm>
            <a:off x="6076287" y="2622436"/>
            <a:ext cx="1080493" cy="369332"/>
          </a:xfrm>
          <a:prstGeom prst="rect">
            <a:avLst/>
          </a:prstGeom>
          <a:noFill/>
        </p:spPr>
        <p:txBody>
          <a:bodyPr wrap="square" rtlCol="0">
            <a:spAutoFit/>
          </a:bodyPr>
          <a:lstStyle/>
          <a:p>
            <a:r>
              <a:rPr lang="en-US" dirty="0"/>
              <a:t>Router</a:t>
            </a:r>
            <a:endParaRPr lang="en-GB" dirty="0"/>
          </a:p>
        </p:txBody>
      </p:sp>
      <p:sp>
        <p:nvSpPr>
          <p:cNvPr id="34" name="TextBox 33">
            <a:extLst>
              <a:ext uri="{FF2B5EF4-FFF2-40B4-BE49-F238E27FC236}">
                <a16:creationId xmlns:a16="http://schemas.microsoft.com/office/drawing/2014/main" id="{AD4BF496-D2C8-46DB-8E94-6F37F0190854}"/>
              </a:ext>
            </a:extLst>
          </p:cNvPr>
          <p:cNvSpPr txBox="1"/>
          <p:nvPr/>
        </p:nvSpPr>
        <p:spPr>
          <a:xfrm>
            <a:off x="10489428" y="2617286"/>
            <a:ext cx="1080493" cy="369332"/>
          </a:xfrm>
          <a:prstGeom prst="rect">
            <a:avLst/>
          </a:prstGeom>
          <a:noFill/>
        </p:spPr>
        <p:txBody>
          <a:bodyPr wrap="square" rtlCol="0">
            <a:spAutoFit/>
          </a:bodyPr>
          <a:lstStyle/>
          <a:p>
            <a:r>
              <a:rPr lang="en-US" dirty="0"/>
              <a:t>Server</a:t>
            </a:r>
            <a:endParaRPr lang="en-GB" dirty="0"/>
          </a:p>
        </p:txBody>
      </p:sp>
    </p:spTree>
    <p:extLst>
      <p:ext uri="{BB962C8B-B14F-4D97-AF65-F5344CB8AC3E}">
        <p14:creationId xmlns:p14="http://schemas.microsoft.com/office/powerpoint/2010/main" val="742254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63"/>
                                        </p:tgtEl>
                                        <p:attrNameLst>
                                          <p:attrName>style.visibility</p:attrName>
                                        </p:attrNameLst>
                                      </p:cBhvr>
                                      <p:to>
                                        <p:strVal val="visible"/>
                                      </p:to>
                                    </p:set>
                                    <p:animEffect transition="in" filter="wipe(down)">
                                      <p:cBhvr>
                                        <p:cTn id="7" dur="580">
                                          <p:stCondLst>
                                            <p:cond delay="0"/>
                                          </p:stCondLst>
                                        </p:cTn>
                                        <p:tgtEl>
                                          <p:spTgt spid="2063"/>
                                        </p:tgtEl>
                                      </p:cBhvr>
                                    </p:animEffect>
                                    <p:anim calcmode="lin" valueType="num">
                                      <p:cBhvr>
                                        <p:cTn id="8" dur="1822" tmFilter="0,0; 0.14,0.36; 0.43,0.73; 0.71,0.91; 1.0,1.0">
                                          <p:stCondLst>
                                            <p:cond delay="0"/>
                                          </p:stCondLst>
                                        </p:cTn>
                                        <p:tgtEl>
                                          <p:spTgt spid="206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6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6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6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63"/>
                                        </p:tgtEl>
                                        <p:attrNameLst>
                                          <p:attrName>ppt_y</p:attrName>
                                        </p:attrNameLst>
                                      </p:cBhvr>
                                      <p:tavLst>
                                        <p:tav tm="0" fmla="#ppt_y-sin(pi*$)/81">
                                          <p:val>
                                            <p:fltVal val="0"/>
                                          </p:val>
                                        </p:tav>
                                        <p:tav tm="100000">
                                          <p:val>
                                            <p:fltVal val="1"/>
                                          </p:val>
                                        </p:tav>
                                      </p:tavLst>
                                    </p:anim>
                                    <p:animScale>
                                      <p:cBhvr>
                                        <p:cTn id="13" dur="26">
                                          <p:stCondLst>
                                            <p:cond delay="650"/>
                                          </p:stCondLst>
                                        </p:cTn>
                                        <p:tgtEl>
                                          <p:spTgt spid="2063"/>
                                        </p:tgtEl>
                                      </p:cBhvr>
                                      <p:to x="100000" y="60000"/>
                                    </p:animScale>
                                    <p:animScale>
                                      <p:cBhvr>
                                        <p:cTn id="14" dur="166" decel="50000">
                                          <p:stCondLst>
                                            <p:cond delay="676"/>
                                          </p:stCondLst>
                                        </p:cTn>
                                        <p:tgtEl>
                                          <p:spTgt spid="2063"/>
                                        </p:tgtEl>
                                      </p:cBhvr>
                                      <p:to x="100000" y="100000"/>
                                    </p:animScale>
                                    <p:animScale>
                                      <p:cBhvr>
                                        <p:cTn id="15" dur="26">
                                          <p:stCondLst>
                                            <p:cond delay="1312"/>
                                          </p:stCondLst>
                                        </p:cTn>
                                        <p:tgtEl>
                                          <p:spTgt spid="2063"/>
                                        </p:tgtEl>
                                      </p:cBhvr>
                                      <p:to x="100000" y="80000"/>
                                    </p:animScale>
                                    <p:animScale>
                                      <p:cBhvr>
                                        <p:cTn id="16" dur="166" decel="50000">
                                          <p:stCondLst>
                                            <p:cond delay="1338"/>
                                          </p:stCondLst>
                                        </p:cTn>
                                        <p:tgtEl>
                                          <p:spTgt spid="2063"/>
                                        </p:tgtEl>
                                      </p:cBhvr>
                                      <p:to x="100000" y="100000"/>
                                    </p:animScale>
                                    <p:animScale>
                                      <p:cBhvr>
                                        <p:cTn id="17" dur="26">
                                          <p:stCondLst>
                                            <p:cond delay="1642"/>
                                          </p:stCondLst>
                                        </p:cTn>
                                        <p:tgtEl>
                                          <p:spTgt spid="2063"/>
                                        </p:tgtEl>
                                      </p:cBhvr>
                                      <p:to x="100000" y="90000"/>
                                    </p:animScale>
                                    <p:animScale>
                                      <p:cBhvr>
                                        <p:cTn id="18" dur="166" decel="50000">
                                          <p:stCondLst>
                                            <p:cond delay="1668"/>
                                          </p:stCondLst>
                                        </p:cTn>
                                        <p:tgtEl>
                                          <p:spTgt spid="2063"/>
                                        </p:tgtEl>
                                      </p:cBhvr>
                                      <p:to x="100000" y="100000"/>
                                    </p:animScale>
                                    <p:animScale>
                                      <p:cBhvr>
                                        <p:cTn id="19" dur="26">
                                          <p:stCondLst>
                                            <p:cond delay="1808"/>
                                          </p:stCondLst>
                                        </p:cTn>
                                        <p:tgtEl>
                                          <p:spTgt spid="2063"/>
                                        </p:tgtEl>
                                      </p:cBhvr>
                                      <p:to x="100000" y="95000"/>
                                    </p:animScale>
                                    <p:animScale>
                                      <p:cBhvr>
                                        <p:cTn id="20" dur="166" decel="50000">
                                          <p:stCondLst>
                                            <p:cond delay="1834"/>
                                          </p:stCondLst>
                                        </p:cTn>
                                        <p:tgtEl>
                                          <p:spTgt spid="206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wipe(down)">
                                      <p:cBhvr>
                                        <p:cTn id="25" dur="580">
                                          <p:stCondLst>
                                            <p:cond delay="0"/>
                                          </p:stCondLst>
                                        </p:cTn>
                                        <p:tgtEl>
                                          <p:spTgt spid="49"/>
                                        </p:tgtEl>
                                      </p:cBhvr>
                                    </p:animEffect>
                                    <p:anim calcmode="lin" valueType="num">
                                      <p:cBhvr>
                                        <p:cTn id="26" dur="1822" tmFilter="0,0; 0.14,0.36; 0.43,0.73; 0.71,0.91; 1.0,1.0">
                                          <p:stCondLst>
                                            <p:cond delay="0"/>
                                          </p:stCondLst>
                                        </p:cTn>
                                        <p:tgtEl>
                                          <p:spTgt spid="49"/>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49"/>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49"/>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49"/>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49"/>
                                        </p:tgtEl>
                                        <p:attrNameLst>
                                          <p:attrName>ppt_y</p:attrName>
                                        </p:attrNameLst>
                                      </p:cBhvr>
                                      <p:tavLst>
                                        <p:tav tm="0" fmla="#ppt_y-sin(pi*$)/81">
                                          <p:val>
                                            <p:fltVal val="0"/>
                                          </p:val>
                                        </p:tav>
                                        <p:tav tm="100000">
                                          <p:val>
                                            <p:fltVal val="1"/>
                                          </p:val>
                                        </p:tav>
                                      </p:tavLst>
                                    </p:anim>
                                    <p:animScale>
                                      <p:cBhvr>
                                        <p:cTn id="31" dur="26">
                                          <p:stCondLst>
                                            <p:cond delay="650"/>
                                          </p:stCondLst>
                                        </p:cTn>
                                        <p:tgtEl>
                                          <p:spTgt spid="49"/>
                                        </p:tgtEl>
                                      </p:cBhvr>
                                      <p:to x="100000" y="60000"/>
                                    </p:animScale>
                                    <p:animScale>
                                      <p:cBhvr>
                                        <p:cTn id="32" dur="166" decel="50000">
                                          <p:stCondLst>
                                            <p:cond delay="676"/>
                                          </p:stCondLst>
                                        </p:cTn>
                                        <p:tgtEl>
                                          <p:spTgt spid="49"/>
                                        </p:tgtEl>
                                      </p:cBhvr>
                                      <p:to x="100000" y="100000"/>
                                    </p:animScale>
                                    <p:animScale>
                                      <p:cBhvr>
                                        <p:cTn id="33" dur="26">
                                          <p:stCondLst>
                                            <p:cond delay="1312"/>
                                          </p:stCondLst>
                                        </p:cTn>
                                        <p:tgtEl>
                                          <p:spTgt spid="49"/>
                                        </p:tgtEl>
                                      </p:cBhvr>
                                      <p:to x="100000" y="80000"/>
                                    </p:animScale>
                                    <p:animScale>
                                      <p:cBhvr>
                                        <p:cTn id="34" dur="166" decel="50000">
                                          <p:stCondLst>
                                            <p:cond delay="1338"/>
                                          </p:stCondLst>
                                        </p:cTn>
                                        <p:tgtEl>
                                          <p:spTgt spid="49"/>
                                        </p:tgtEl>
                                      </p:cBhvr>
                                      <p:to x="100000" y="100000"/>
                                    </p:animScale>
                                    <p:animScale>
                                      <p:cBhvr>
                                        <p:cTn id="35" dur="26">
                                          <p:stCondLst>
                                            <p:cond delay="1642"/>
                                          </p:stCondLst>
                                        </p:cTn>
                                        <p:tgtEl>
                                          <p:spTgt spid="49"/>
                                        </p:tgtEl>
                                      </p:cBhvr>
                                      <p:to x="100000" y="90000"/>
                                    </p:animScale>
                                    <p:animScale>
                                      <p:cBhvr>
                                        <p:cTn id="36" dur="166" decel="50000">
                                          <p:stCondLst>
                                            <p:cond delay="1668"/>
                                          </p:stCondLst>
                                        </p:cTn>
                                        <p:tgtEl>
                                          <p:spTgt spid="49"/>
                                        </p:tgtEl>
                                      </p:cBhvr>
                                      <p:to x="100000" y="100000"/>
                                    </p:animScale>
                                    <p:animScale>
                                      <p:cBhvr>
                                        <p:cTn id="37" dur="26">
                                          <p:stCondLst>
                                            <p:cond delay="1808"/>
                                          </p:stCondLst>
                                        </p:cTn>
                                        <p:tgtEl>
                                          <p:spTgt spid="49"/>
                                        </p:tgtEl>
                                      </p:cBhvr>
                                      <p:to x="100000" y="95000"/>
                                    </p:animScale>
                                    <p:animScale>
                                      <p:cBhvr>
                                        <p:cTn id="38" dur="166" decel="50000">
                                          <p:stCondLst>
                                            <p:cond delay="1834"/>
                                          </p:stCondLst>
                                        </p:cTn>
                                        <p:tgtEl>
                                          <p:spTgt spid="49"/>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wipe(down)">
                                      <p:cBhvr>
                                        <p:cTn id="43" dur="580">
                                          <p:stCondLst>
                                            <p:cond delay="0"/>
                                          </p:stCondLst>
                                        </p:cTn>
                                        <p:tgtEl>
                                          <p:spTgt spid="50"/>
                                        </p:tgtEl>
                                      </p:cBhvr>
                                    </p:animEffect>
                                    <p:anim calcmode="lin" valueType="num">
                                      <p:cBhvr>
                                        <p:cTn id="44" dur="1822" tmFilter="0,0; 0.14,0.36; 0.43,0.73; 0.71,0.91; 1.0,1.0">
                                          <p:stCondLst>
                                            <p:cond delay="0"/>
                                          </p:stCondLst>
                                        </p:cTn>
                                        <p:tgtEl>
                                          <p:spTgt spid="50"/>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50"/>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50"/>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50"/>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50"/>
                                        </p:tgtEl>
                                        <p:attrNameLst>
                                          <p:attrName>ppt_y</p:attrName>
                                        </p:attrNameLst>
                                      </p:cBhvr>
                                      <p:tavLst>
                                        <p:tav tm="0" fmla="#ppt_y-sin(pi*$)/81">
                                          <p:val>
                                            <p:fltVal val="0"/>
                                          </p:val>
                                        </p:tav>
                                        <p:tav tm="100000">
                                          <p:val>
                                            <p:fltVal val="1"/>
                                          </p:val>
                                        </p:tav>
                                      </p:tavLst>
                                    </p:anim>
                                    <p:animScale>
                                      <p:cBhvr>
                                        <p:cTn id="49" dur="26">
                                          <p:stCondLst>
                                            <p:cond delay="650"/>
                                          </p:stCondLst>
                                        </p:cTn>
                                        <p:tgtEl>
                                          <p:spTgt spid="50"/>
                                        </p:tgtEl>
                                      </p:cBhvr>
                                      <p:to x="100000" y="60000"/>
                                    </p:animScale>
                                    <p:animScale>
                                      <p:cBhvr>
                                        <p:cTn id="50" dur="166" decel="50000">
                                          <p:stCondLst>
                                            <p:cond delay="676"/>
                                          </p:stCondLst>
                                        </p:cTn>
                                        <p:tgtEl>
                                          <p:spTgt spid="50"/>
                                        </p:tgtEl>
                                      </p:cBhvr>
                                      <p:to x="100000" y="100000"/>
                                    </p:animScale>
                                    <p:animScale>
                                      <p:cBhvr>
                                        <p:cTn id="51" dur="26">
                                          <p:stCondLst>
                                            <p:cond delay="1312"/>
                                          </p:stCondLst>
                                        </p:cTn>
                                        <p:tgtEl>
                                          <p:spTgt spid="50"/>
                                        </p:tgtEl>
                                      </p:cBhvr>
                                      <p:to x="100000" y="80000"/>
                                    </p:animScale>
                                    <p:animScale>
                                      <p:cBhvr>
                                        <p:cTn id="52" dur="166" decel="50000">
                                          <p:stCondLst>
                                            <p:cond delay="1338"/>
                                          </p:stCondLst>
                                        </p:cTn>
                                        <p:tgtEl>
                                          <p:spTgt spid="50"/>
                                        </p:tgtEl>
                                      </p:cBhvr>
                                      <p:to x="100000" y="100000"/>
                                    </p:animScale>
                                    <p:animScale>
                                      <p:cBhvr>
                                        <p:cTn id="53" dur="26">
                                          <p:stCondLst>
                                            <p:cond delay="1642"/>
                                          </p:stCondLst>
                                        </p:cTn>
                                        <p:tgtEl>
                                          <p:spTgt spid="50"/>
                                        </p:tgtEl>
                                      </p:cBhvr>
                                      <p:to x="100000" y="90000"/>
                                    </p:animScale>
                                    <p:animScale>
                                      <p:cBhvr>
                                        <p:cTn id="54" dur="166" decel="50000">
                                          <p:stCondLst>
                                            <p:cond delay="1668"/>
                                          </p:stCondLst>
                                        </p:cTn>
                                        <p:tgtEl>
                                          <p:spTgt spid="50"/>
                                        </p:tgtEl>
                                      </p:cBhvr>
                                      <p:to x="100000" y="100000"/>
                                    </p:animScale>
                                    <p:animScale>
                                      <p:cBhvr>
                                        <p:cTn id="55" dur="26">
                                          <p:stCondLst>
                                            <p:cond delay="1808"/>
                                          </p:stCondLst>
                                        </p:cTn>
                                        <p:tgtEl>
                                          <p:spTgt spid="50"/>
                                        </p:tgtEl>
                                      </p:cBhvr>
                                      <p:to x="100000" y="95000"/>
                                    </p:animScale>
                                    <p:animScale>
                                      <p:cBhvr>
                                        <p:cTn id="56" dur="166" decel="50000">
                                          <p:stCondLst>
                                            <p:cond delay="1834"/>
                                          </p:stCondLst>
                                        </p:cTn>
                                        <p:tgtEl>
                                          <p:spTgt spid="50"/>
                                        </p:tgtEl>
                                      </p:cBhvr>
                                      <p:to x="100000" y="100000"/>
                                    </p:animScale>
                                  </p:childTnLst>
                                </p:cTn>
                              </p:par>
                            </p:childTnLst>
                          </p:cTn>
                        </p:par>
                      </p:childTnLst>
                    </p:cTn>
                  </p:par>
                  <p:par>
                    <p:cTn id="57" fill="hold">
                      <p:stCondLst>
                        <p:cond delay="indefinite"/>
                      </p:stCondLst>
                      <p:childTnLst>
                        <p:par>
                          <p:cTn id="58" fill="hold">
                            <p:stCondLst>
                              <p:cond delay="0"/>
                            </p:stCondLst>
                            <p:childTnLst>
                              <p:par>
                                <p:cTn id="59" presetID="45" presetClass="entr" presetSubtype="0" fill="hold" nodeType="clickEffect">
                                  <p:stCondLst>
                                    <p:cond delay="0"/>
                                  </p:stCondLst>
                                  <p:childTnLst>
                                    <p:set>
                                      <p:cBhvr>
                                        <p:cTn id="60" dur="1" fill="hold">
                                          <p:stCondLst>
                                            <p:cond delay="0"/>
                                          </p:stCondLst>
                                        </p:cTn>
                                        <p:tgtEl>
                                          <p:spTgt spid="2061"/>
                                        </p:tgtEl>
                                        <p:attrNameLst>
                                          <p:attrName>style.visibility</p:attrName>
                                        </p:attrNameLst>
                                      </p:cBhvr>
                                      <p:to>
                                        <p:strVal val="visible"/>
                                      </p:to>
                                    </p:set>
                                    <p:animEffect transition="in" filter="fade">
                                      <p:cBhvr>
                                        <p:cTn id="61" dur="2000"/>
                                        <p:tgtEl>
                                          <p:spTgt spid="2061"/>
                                        </p:tgtEl>
                                      </p:cBhvr>
                                    </p:animEffect>
                                    <p:anim calcmode="lin" valueType="num">
                                      <p:cBhvr>
                                        <p:cTn id="62" dur="2000" fill="hold"/>
                                        <p:tgtEl>
                                          <p:spTgt spid="2061"/>
                                        </p:tgtEl>
                                        <p:attrNameLst>
                                          <p:attrName>ppt_w</p:attrName>
                                        </p:attrNameLst>
                                      </p:cBhvr>
                                      <p:tavLst>
                                        <p:tav tm="0" fmla="#ppt_w*sin(2.5*pi*$)">
                                          <p:val>
                                            <p:fltVal val="0"/>
                                          </p:val>
                                        </p:tav>
                                        <p:tav tm="100000">
                                          <p:val>
                                            <p:fltVal val="1"/>
                                          </p:val>
                                        </p:tav>
                                      </p:tavLst>
                                    </p:anim>
                                    <p:anim calcmode="lin" valueType="num">
                                      <p:cBhvr>
                                        <p:cTn id="63" dur="2000" fill="hold"/>
                                        <p:tgtEl>
                                          <p:spTgt spid="2061"/>
                                        </p:tgtEl>
                                        <p:attrNameLst>
                                          <p:attrName>ppt_h</p:attrName>
                                        </p:attrNameLst>
                                      </p:cBhvr>
                                      <p:tavLst>
                                        <p:tav tm="0">
                                          <p:val>
                                            <p:strVal val="#ppt_h"/>
                                          </p:val>
                                        </p:tav>
                                        <p:tav tm="100000">
                                          <p:val>
                                            <p:strVal val="#ppt_h"/>
                                          </p:val>
                                        </p:tav>
                                      </p:tavLst>
                                    </p:anim>
                                  </p:childTnLst>
                                </p:cTn>
                              </p:par>
                            </p:childTnLst>
                          </p:cTn>
                        </p:par>
                      </p:childTnLst>
                    </p:cTn>
                  </p:par>
                  <p:par>
                    <p:cTn id="64" fill="hold">
                      <p:stCondLst>
                        <p:cond delay="indefinite"/>
                      </p:stCondLst>
                      <p:childTnLst>
                        <p:par>
                          <p:cTn id="65" fill="hold">
                            <p:stCondLst>
                              <p:cond delay="0"/>
                            </p:stCondLst>
                            <p:childTnLst>
                              <p:par>
                                <p:cTn id="66" presetID="45" presetClass="entr" presetSubtype="0" fill="hold" nodeType="clickEffect">
                                  <p:stCondLst>
                                    <p:cond delay="0"/>
                                  </p:stCondLst>
                                  <p:childTnLst>
                                    <p:set>
                                      <p:cBhvr>
                                        <p:cTn id="67" dur="1" fill="hold">
                                          <p:stCondLst>
                                            <p:cond delay="0"/>
                                          </p:stCondLst>
                                        </p:cTn>
                                        <p:tgtEl>
                                          <p:spTgt spid="2061"/>
                                        </p:tgtEl>
                                        <p:attrNameLst>
                                          <p:attrName>style.visibility</p:attrName>
                                        </p:attrNameLst>
                                      </p:cBhvr>
                                      <p:to>
                                        <p:strVal val="visible"/>
                                      </p:to>
                                    </p:set>
                                    <p:animEffect transition="in" filter="fade">
                                      <p:cBhvr>
                                        <p:cTn id="68" dur="2000"/>
                                        <p:tgtEl>
                                          <p:spTgt spid="2061"/>
                                        </p:tgtEl>
                                      </p:cBhvr>
                                    </p:animEffect>
                                    <p:anim calcmode="lin" valueType="num">
                                      <p:cBhvr>
                                        <p:cTn id="69" dur="2000" fill="hold"/>
                                        <p:tgtEl>
                                          <p:spTgt spid="2061"/>
                                        </p:tgtEl>
                                        <p:attrNameLst>
                                          <p:attrName>ppt_w</p:attrName>
                                        </p:attrNameLst>
                                      </p:cBhvr>
                                      <p:tavLst>
                                        <p:tav tm="0" fmla="#ppt_w*sin(2.5*pi*$)">
                                          <p:val>
                                            <p:fltVal val="0"/>
                                          </p:val>
                                        </p:tav>
                                        <p:tav tm="100000">
                                          <p:val>
                                            <p:fltVal val="1"/>
                                          </p:val>
                                        </p:tav>
                                      </p:tavLst>
                                    </p:anim>
                                    <p:anim calcmode="lin" valueType="num">
                                      <p:cBhvr>
                                        <p:cTn id="70" dur="2000" fill="hold"/>
                                        <p:tgtEl>
                                          <p:spTgt spid="206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3" grpId="0"/>
      <p:bldP spid="49" grpId="0"/>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0C31-6378-4261-81D7-1C9E0F6D2058}"/>
              </a:ext>
            </a:extLst>
          </p:cNvPr>
          <p:cNvSpPr>
            <a:spLocks noGrp="1"/>
          </p:cNvSpPr>
          <p:nvPr>
            <p:ph type="title"/>
          </p:nvPr>
        </p:nvSpPr>
        <p:spPr/>
        <p:txBody>
          <a:bodyPr/>
          <a:lstStyle/>
          <a:p>
            <a:r>
              <a:rPr lang="en-US" dirty="0"/>
              <a:t>Mininet network stack</a:t>
            </a:r>
            <a:endParaRPr lang="en-GB" dirty="0"/>
          </a:p>
        </p:txBody>
      </p:sp>
      <p:sp>
        <p:nvSpPr>
          <p:cNvPr id="7" name="Content Placeholder 6">
            <a:extLst>
              <a:ext uri="{FF2B5EF4-FFF2-40B4-BE49-F238E27FC236}">
                <a16:creationId xmlns:a16="http://schemas.microsoft.com/office/drawing/2014/main" id="{FEE6127F-C75B-4DEC-9E11-3D3FA264081A}"/>
              </a:ext>
            </a:extLst>
          </p:cNvPr>
          <p:cNvSpPr>
            <a:spLocks noGrp="1"/>
          </p:cNvSpPr>
          <p:nvPr>
            <p:ph idx="1"/>
          </p:nvPr>
        </p:nvSpPr>
        <p:spPr>
          <a:xfrm>
            <a:off x="913795" y="2096064"/>
            <a:ext cx="10353762" cy="3721076"/>
          </a:xfrm>
        </p:spPr>
        <p:txBody>
          <a:bodyPr/>
          <a:lstStyle/>
          <a:p>
            <a:r>
              <a:rPr lang="en-US" sz="2400" dirty="0"/>
              <a:t>Mininet provides a virtual network stack (i.e., network namespace) per each  end-point.</a:t>
            </a:r>
          </a:p>
          <a:p>
            <a:pPr lvl="1"/>
            <a:r>
              <a:rPr lang="en-US" sz="2000" dirty="0"/>
              <a:t>Every virtual end-point lives under a different process.</a:t>
            </a:r>
          </a:p>
          <a:p>
            <a:pPr lvl="1"/>
            <a:r>
              <a:rPr lang="en-US" sz="2000" dirty="0"/>
              <a:t>Every process has a different network namespace.</a:t>
            </a:r>
          </a:p>
          <a:p>
            <a:pPr lvl="2"/>
            <a:r>
              <a:rPr lang="en-US" sz="1800" dirty="0"/>
              <a:t>Since </a:t>
            </a:r>
            <a:r>
              <a:rPr lang="en-US" sz="1800" dirty="0" err="1"/>
              <a:t>net_device</a:t>
            </a:r>
            <a:r>
              <a:rPr lang="en-US" sz="1800" dirty="0"/>
              <a:t> is associated with a unique network namespace</a:t>
            </a:r>
          </a:p>
          <a:p>
            <a:pPr lvl="2"/>
            <a:r>
              <a:rPr lang="en-US" sz="1800" dirty="0"/>
              <a:t>To access a </a:t>
            </a:r>
            <a:r>
              <a:rPr lang="en-US" sz="1800" dirty="0" err="1"/>
              <a:t>net_device</a:t>
            </a:r>
            <a:r>
              <a:rPr lang="en-US" sz="1800" dirty="0"/>
              <a:t>, </a:t>
            </a:r>
            <a:r>
              <a:rPr lang="en-US" sz="1800" dirty="0" err="1"/>
              <a:t>pid</a:t>
            </a:r>
            <a:r>
              <a:rPr lang="en-US" sz="1800" dirty="0"/>
              <a:t> is needed.</a:t>
            </a:r>
          </a:p>
        </p:txBody>
      </p:sp>
    </p:spTree>
    <p:extLst>
      <p:ext uri="{BB962C8B-B14F-4D97-AF65-F5344CB8AC3E}">
        <p14:creationId xmlns:p14="http://schemas.microsoft.com/office/powerpoint/2010/main" val="4087441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animEffect transition="in" filter="fade">
                                      <p:cBhvr>
                                        <p:cTn id="23"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30C31-6378-4261-81D7-1C9E0F6D2058}"/>
              </a:ext>
            </a:extLst>
          </p:cNvPr>
          <p:cNvSpPr>
            <a:spLocks noGrp="1"/>
          </p:cNvSpPr>
          <p:nvPr>
            <p:ph type="title"/>
          </p:nvPr>
        </p:nvSpPr>
        <p:spPr>
          <a:xfrm>
            <a:off x="767974" y="-86044"/>
            <a:ext cx="10353761" cy="1326321"/>
          </a:xfrm>
        </p:spPr>
        <p:txBody>
          <a:bodyPr/>
          <a:lstStyle/>
          <a:p>
            <a:r>
              <a:rPr lang="en-US" dirty="0"/>
              <a:t>network namespace</a:t>
            </a:r>
            <a:endParaRPr lang="en-GB" dirty="0"/>
          </a:p>
        </p:txBody>
      </p:sp>
      <p:pic>
        <p:nvPicPr>
          <p:cNvPr id="4" name="Picture 2" descr="Laptop icon on white background - Download Free Vectors, Clipart Graphics &amp;  Vector Art">
            <a:extLst>
              <a:ext uri="{FF2B5EF4-FFF2-40B4-BE49-F238E27FC236}">
                <a16:creationId xmlns:a16="http://schemas.microsoft.com/office/drawing/2014/main" id="{F134B791-0744-4604-82DF-357832F3736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73380" y="1541080"/>
            <a:ext cx="1153787" cy="9131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aptop icon on white background - Download Free Vectors, Clipart Graphics &amp;  Vector Art">
            <a:extLst>
              <a:ext uri="{FF2B5EF4-FFF2-40B4-BE49-F238E27FC236}">
                <a16:creationId xmlns:a16="http://schemas.microsoft.com/office/drawing/2014/main" id="{61B14444-7A20-4DF5-8CFE-2FECCED3F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80" y="2972448"/>
            <a:ext cx="1153787" cy="91310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D8DB5318-45A5-452C-B198-E028370837DE}"/>
              </a:ext>
            </a:extLst>
          </p:cNvPr>
          <p:cNvSpPr/>
          <p:nvPr/>
        </p:nvSpPr>
        <p:spPr>
          <a:xfrm>
            <a:off x="1202975" y="4035972"/>
            <a:ext cx="94593" cy="126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0" name="Oval 9">
            <a:extLst>
              <a:ext uri="{FF2B5EF4-FFF2-40B4-BE49-F238E27FC236}">
                <a16:creationId xmlns:a16="http://schemas.microsoft.com/office/drawing/2014/main" id="{52E7045E-6E03-4012-B2D8-4197F1E7BB0B}"/>
              </a:ext>
            </a:extLst>
          </p:cNvPr>
          <p:cNvSpPr/>
          <p:nvPr/>
        </p:nvSpPr>
        <p:spPr>
          <a:xfrm>
            <a:off x="1202975" y="4412050"/>
            <a:ext cx="94593" cy="126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1" name="Oval 10">
            <a:extLst>
              <a:ext uri="{FF2B5EF4-FFF2-40B4-BE49-F238E27FC236}">
                <a16:creationId xmlns:a16="http://schemas.microsoft.com/office/drawing/2014/main" id="{21AF545E-EBB9-4BB4-AEC5-E1C0733AEC83}"/>
              </a:ext>
            </a:extLst>
          </p:cNvPr>
          <p:cNvSpPr/>
          <p:nvPr/>
        </p:nvSpPr>
        <p:spPr>
          <a:xfrm>
            <a:off x="1202975" y="4914252"/>
            <a:ext cx="94593" cy="126124"/>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2" name="Rectangle 11">
            <a:extLst>
              <a:ext uri="{FF2B5EF4-FFF2-40B4-BE49-F238E27FC236}">
                <a16:creationId xmlns:a16="http://schemas.microsoft.com/office/drawing/2014/main" id="{0C6FA449-45E9-4E45-939B-6DD849C496A7}"/>
              </a:ext>
            </a:extLst>
          </p:cNvPr>
          <p:cNvSpPr/>
          <p:nvPr/>
        </p:nvSpPr>
        <p:spPr>
          <a:xfrm>
            <a:off x="3069020" y="1200593"/>
            <a:ext cx="2490952" cy="673385"/>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Network Namespace</a:t>
            </a:r>
          </a:p>
          <a:p>
            <a:pPr algn="ctr"/>
            <a:r>
              <a:rPr lang="en-US" dirty="0" err="1"/>
              <a:t>pid</a:t>
            </a:r>
            <a:r>
              <a:rPr lang="en-US" dirty="0"/>
              <a:t>=11453</a:t>
            </a:r>
            <a:endParaRPr lang="en-GB" dirty="0"/>
          </a:p>
        </p:txBody>
      </p:sp>
      <p:sp>
        <p:nvSpPr>
          <p:cNvPr id="13" name="Rectangle 12">
            <a:extLst>
              <a:ext uri="{FF2B5EF4-FFF2-40B4-BE49-F238E27FC236}">
                <a16:creationId xmlns:a16="http://schemas.microsoft.com/office/drawing/2014/main" id="{0C1C5A12-8E24-48BA-87BA-ACA3452E664E}"/>
              </a:ext>
            </a:extLst>
          </p:cNvPr>
          <p:cNvSpPr/>
          <p:nvPr/>
        </p:nvSpPr>
        <p:spPr>
          <a:xfrm>
            <a:off x="3069020" y="1873978"/>
            <a:ext cx="2490952" cy="580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net_dev</a:t>
            </a:r>
            <a:r>
              <a:rPr lang="en-US" sz="1400" dirty="0"/>
              <a:t>: router-client1</a:t>
            </a:r>
            <a:endParaRPr lang="en-GB" sz="1400" dirty="0"/>
          </a:p>
        </p:txBody>
      </p:sp>
      <p:sp>
        <p:nvSpPr>
          <p:cNvPr id="16" name="Rectangle 15">
            <a:extLst>
              <a:ext uri="{FF2B5EF4-FFF2-40B4-BE49-F238E27FC236}">
                <a16:creationId xmlns:a16="http://schemas.microsoft.com/office/drawing/2014/main" id="{D1804F6D-333B-4054-9F0B-DDB46BEADC79}"/>
              </a:ext>
            </a:extLst>
          </p:cNvPr>
          <p:cNvSpPr/>
          <p:nvPr/>
        </p:nvSpPr>
        <p:spPr>
          <a:xfrm>
            <a:off x="3069020" y="4878826"/>
            <a:ext cx="2490952" cy="77099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Network Namespace</a:t>
            </a:r>
          </a:p>
          <a:p>
            <a:pPr algn="ctr"/>
            <a:r>
              <a:rPr lang="en-US" dirty="0" err="1"/>
              <a:t>Pid</a:t>
            </a:r>
            <a:r>
              <a:rPr lang="en-US" dirty="0"/>
              <a:t>=11320</a:t>
            </a:r>
            <a:endParaRPr lang="en-GB" dirty="0"/>
          </a:p>
        </p:txBody>
      </p:sp>
      <p:sp>
        <p:nvSpPr>
          <p:cNvPr id="17" name="Rectangle 16">
            <a:extLst>
              <a:ext uri="{FF2B5EF4-FFF2-40B4-BE49-F238E27FC236}">
                <a16:creationId xmlns:a16="http://schemas.microsoft.com/office/drawing/2014/main" id="{FEA8D86E-6F53-49AC-8208-F9A8D30F1308}"/>
              </a:ext>
            </a:extLst>
          </p:cNvPr>
          <p:cNvSpPr/>
          <p:nvPr/>
        </p:nvSpPr>
        <p:spPr>
          <a:xfrm>
            <a:off x="3069020" y="5649818"/>
            <a:ext cx="2490952" cy="383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net_dev</a:t>
            </a:r>
            <a:r>
              <a:rPr lang="en-US" sz="1400" dirty="0"/>
              <a:t>: router-server</a:t>
            </a:r>
            <a:endParaRPr lang="en-GB" sz="1400" dirty="0"/>
          </a:p>
        </p:txBody>
      </p:sp>
      <p:sp>
        <p:nvSpPr>
          <p:cNvPr id="18" name="Arrow: Left-Right 17">
            <a:extLst>
              <a:ext uri="{FF2B5EF4-FFF2-40B4-BE49-F238E27FC236}">
                <a16:creationId xmlns:a16="http://schemas.microsoft.com/office/drawing/2014/main" id="{BB0EBE27-D8A2-4627-8BF2-A7731B99A471}"/>
              </a:ext>
            </a:extLst>
          </p:cNvPr>
          <p:cNvSpPr/>
          <p:nvPr/>
        </p:nvSpPr>
        <p:spPr>
          <a:xfrm>
            <a:off x="1871200" y="1813996"/>
            <a:ext cx="1184959" cy="2701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Arrow: Left-Right 18">
            <a:extLst>
              <a:ext uri="{FF2B5EF4-FFF2-40B4-BE49-F238E27FC236}">
                <a16:creationId xmlns:a16="http://schemas.microsoft.com/office/drawing/2014/main" id="{2863A186-2C38-41F1-A943-B1B6494F7123}"/>
              </a:ext>
            </a:extLst>
          </p:cNvPr>
          <p:cNvSpPr/>
          <p:nvPr/>
        </p:nvSpPr>
        <p:spPr>
          <a:xfrm>
            <a:off x="1871200" y="3320511"/>
            <a:ext cx="1153787" cy="2701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Arrow: Left-Right 19">
            <a:extLst>
              <a:ext uri="{FF2B5EF4-FFF2-40B4-BE49-F238E27FC236}">
                <a16:creationId xmlns:a16="http://schemas.microsoft.com/office/drawing/2014/main" id="{DC017B1A-F2D6-4A24-AC92-2C6E7528D051}"/>
              </a:ext>
            </a:extLst>
          </p:cNvPr>
          <p:cNvSpPr/>
          <p:nvPr/>
        </p:nvSpPr>
        <p:spPr>
          <a:xfrm>
            <a:off x="1871200" y="5638406"/>
            <a:ext cx="1153787" cy="27013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B9F88AA5-E4CD-411F-A374-E8720D807013}"/>
              </a:ext>
            </a:extLst>
          </p:cNvPr>
          <p:cNvSpPr/>
          <p:nvPr/>
        </p:nvSpPr>
        <p:spPr>
          <a:xfrm>
            <a:off x="7801130" y="3277712"/>
            <a:ext cx="1045380" cy="7283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a:latin typeface="Abadi" panose="020B0604020104020204" pitchFamily="34" charset="0"/>
              </a:rPr>
              <a:t>FQS</a:t>
            </a:r>
          </a:p>
        </p:txBody>
      </p:sp>
      <p:sp>
        <p:nvSpPr>
          <p:cNvPr id="22" name="TextBox 21">
            <a:extLst>
              <a:ext uri="{FF2B5EF4-FFF2-40B4-BE49-F238E27FC236}">
                <a16:creationId xmlns:a16="http://schemas.microsoft.com/office/drawing/2014/main" id="{67E65F22-ED3E-4E8F-A53F-E16CD60DBD74}"/>
              </a:ext>
            </a:extLst>
          </p:cNvPr>
          <p:cNvSpPr txBox="1"/>
          <p:nvPr/>
        </p:nvSpPr>
        <p:spPr>
          <a:xfrm>
            <a:off x="767514" y="1200593"/>
            <a:ext cx="1408386" cy="369332"/>
          </a:xfrm>
          <a:prstGeom prst="rect">
            <a:avLst/>
          </a:prstGeom>
          <a:noFill/>
        </p:spPr>
        <p:txBody>
          <a:bodyPr wrap="square" rtlCol="0">
            <a:spAutoFit/>
          </a:bodyPr>
          <a:lstStyle/>
          <a:p>
            <a:r>
              <a:rPr lang="en-US" dirty="0"/>
              <a:t>Client1</a:t>
            </a:r>
            <a:endParaRPr lang="en-GB" dirty="0"/>
          </a:p>
        </p:txBody>
      </p:sp>
      <p:sp>
        <p:nvSpPr>
          <p:cNvPr id="23" name="TextBox 22">
            <a:extLst>
              <a:ext uri="{FF2B5EF4-FFF2-40B4-BE49-F238E27FC236}">
                <a16:creationId xmlns:a16="http://schemas.microsoft.com/office/drawing/2014/main" id="{49267BD3-E8AC-4412-B63D-ACB8337E6469}"/>
              </a:ext>
            </a:extLst>
          </p:cNvPr>
          <p:cNvSpPr txBox="1"/>
          <p:nvPr/>
        </p:nvSpPr>
        <p:spPr>
          <a:xfrm>
            <a:off x="767514" y="2626722"/>
            <a:ext cx="1408386" cy="369332"/>
          </a:xfrm>
          <a:prstGeom prst="rect">
            <a:avLst/>
          </a:prstGeom>
          <a:noFill/>
        </p:spPr>
        <p:txBody>
          <a:bodyPr wrap="square" rtlCol="0">
            <a:spAutoFit/>
          </a:bodyPr>
          <a:lstStyle/>
          <a:p>
            <a:r>
              <a:rPr lang="en-US" dirty="0"/>
              <a:t>Client2</a:t>
            </a:r>
            <a:endParaRPr lang="en-GB" dirty="0"/>
          </a:p>
        </p:txBody>
      </p:sp>
      <p:pic>
        <p:nvPicPr>
          <p:cNvPr id="26" name="Picture 2" descr="Router Icon. Simple Illustration Of Router Vector Icon For Web Royalty Free  Cliparts, Vectors, And Stock Illustration. Image 93846142.">
            <a:extLst>
              <a:ext uri="{FF2B5EF4-FFF2-40B4-BE49-F238E27FC236}">
                <a16:creationId xmlns:a16="http://schemas.microsoft.com/office/drawing/2014/main" id="{6509C0CD-6749-4F46-89D4-839A968236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514" y="5416454"/>
            <a:ext cx="918024" cy="861232"/>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0C3AA181-8735-4F1D-94BF-6D3B9ECBFE49}"/>
              </a:ext>
            </a:extLst>
          </p:cNvPr>
          <p:cNvSpPr/>
          <p:nvPr/>
        </p:nvSpPr>
        <p:spPr>
          <a:xfrm>
            <a:off x="3069020" y="2701159"/>
            <a:ext cx="2490952" cy="75441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Network Namespace</a:t>
            </a:r>
          </a:p>
          <a:p>
            <a:pPr algn="ctr"/>
            <a:r>
              <a:rPr lang="en-US" dirty="0" err="1"/>
              <a:t>pid</a:t>
            </a:r>
            <a:r>
              <a:rPr lang="en-US" dirty="0"/>
              <a:t>=2312</a:t>
            </a:r>
            <a:endParaRPr lang="en-GB" dirty="0"/>
          </a:p>
        </p:txBody>
      </p:sp>
      <p:sp>
        <p:nvSpPr>
          <p:cNvPr id="30" name="Rectangle 29">
            <a:extLst>
              <a:ext uri="{FF2B5EF4-FFF2-40B4-BE49-F238E27FC236}">
                <a16:creationId xmlns:a16="http://schemas.microsoft.com/office/drawing/2014/main" id="{18A3A353-0457-4E44-80C7-E1F6F2A744BA}"/>
              </a:ext>
            </a:extLst>
          </p:cNvPr>
          <p:cNvSpPr/>
          <p:nvPr/>
        </p:nvSpPr>
        <p:spPr>
          <a:xfrm>
            <a:off x="3069020" y="3455577"/>
            <a:ext cx="2490952" cy="5802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net_dev</a:t>
            </a:r>
            <a:r>
              <a:rPr lang="en-US" sz="1400" dirty="0"/>
              <a:t>: router-client2</a:t>
            </a:r>
            <a:endParaRPr lang="en-GB" sz="1400" dirty="0"/>
          </a:p>
        </p:txBody>
      </p:sp>
      <p:sp>
        <p:nvSpPr>
          <p:cNvPr id="27" name="TextBox 26">
            <a:extLst>
              <a:ext uri="{FF2B5EF4-FFF2-40B4-BE49-F238E27FC236}">
                <a16:creationId xmlns:a16="http://schemas.microsoft.com/office/drawing/2014/main" id="{4C841282-CFC1-4795-84B1-B354EF721ECD}"/>
              </a:ext>
            </a:extLst>
          </p:cNvPr>
          <p:cNvSpPr txBox="1"/>
          <p:nvPr/>
        </p:nvSpPr>
        <p:spPr>
          <a:xfrm>
            <a:off x="767514" y="5040376"/>
            <a:ext cx="1408386" cy="369332"/>
          </a:xfrm>
          <a:prstGeom prst="rect">
            <a:avLst/>
          </a:prstGeom>
          <a:noFill/>
        </p:spPr>
        <p:txBody>
          <a:bodyPr wrap="square" rtlCol="0">
            <a:spAutoFit/>
          </a:bodyPr>
          <a:lstStyle/>
          <a:p>
            <a:r>
              <a:rPr lang="en-US" dirty="0"/>
              <a:t>Router</a:t>
            </a:r>
            <a:endParaRPr lang="en-GB" dirty="0"/>
          </a:p>
        </p:txBody>
      </p:sp>
      <p:sp>
        <p:nvSpPr>
          <p:cNvPr id="5" name="Arrow: Left 4">
            <a:extLst>
              <a:ext uri="{FF2B5EF4-FFF2-40B4-BE49-F238E27FC236}">
                <a16:creationId xmlns:a16="http://schemas.microsoft.com/office/drawing/2014/main" id="{D0BFFEF0-96A3-4A27-B79E-166A77A246DF}"/>
              </a:ext>
            </a:extLst>
          </p:cNvPr>
          <p:cNvSpPr/>
          <p:nvPr/>
        </p:nvSpPr>
        <p:spPr>
          <a:xfrm>
            <a:off x="8975835" y="3444661"/>
            <a:ext cx="1563804" cy="2919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D260A48F-3781-4A59-BB8F-E744AEAA3F31}"/>
              </a:ext>
            </a:extLst>
          </p:cNvPr>
          <p:cNvSpPr txBox="1"/>
          <p:nvPr/>
        </p:nvSpPr>
        <p:spPr>
          <a:xfrm>
            <a:off x="8610904" y="2905780"/>
            <a:ext cx="2510831" cy="523220"/>
          </a:xfrm>
          <a:prstGeom prst="rect">
            <a:avLst/>
          </a:prstGeom>
          <a:noFill/>
        </p:spPr>
        <p:txBody>
          <a:bodyPr wrap="square" rtlCol="0">
            <a:spAutoFit/>
          </a:bodyPr>
          <a:lstStyle/>
          <a:p>
            <a:pPr algn="ctr"/>
            <a:r>
              <a:rPr lang="en-US" sz="1400" dirty="0"/>
              <a:t>What is the Router-server Queue stats?</a:t>
            </a:r>
            <a:endParaRPr lang="en-GB" sz="1400" dirty="0"/>
          </a:p>
        </p:txBody>
      </p:sp>
      <p:cxnSp>
        <p:nvCxnSpPr>
          <p:cNvPr id="14" name="Straight Arrow Connector 13">
            <a:extLst>
              <a:ext uri="{FF2B5EF4-FFF2-40B4-BE49-F238E27FC236}">
                <a16:creationId xmlns:a16="http://schemas.microsoft.com/office/drawing/2014/main" id="{F1D846C0-9355-4E0E-8564-F6A99F229DE7}"/>
              </a:ext>
            </a:extLst>
          </p:cNvPr>
          <p:cNvCxnSpPr>
            <a:cxnSpLocks/>
            <a:stCxn id="21" idx="1"/>
            <a:endCxn id="17" idx="3"/>
          </p:cNvCxnSpPr>
          <p:nvPr/>
        </p:nvCxnSpPr>
        <p:spPr>
          <a:xfrm flipH="1">
            <a:off x="5559972" y="3641886"/>
            <a:ext cx="2241158" cy="2199492"/>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28674" name="Picture 2" descr="Hacker, human, avatar, people, person, user icon - Download on Iconfinder">
            <a:extLst>
              <a:ext uri="{FF2B5EF4-FFF2-40B4-BE49-F238E27FC236}">
                <a16:creationId xmlns:a16="http://schemas.microsoft.com/office/drawing/2014/main" id="{763860DB-1F2B-4E6B-B28B-E4EAD83BA3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9962" y="2840452"/>
            <a:ext cx="1692038" cy="1500380"/>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23A36751-5920-454B-ACBA-47124CC6EB3A}"/>
              </a:ext>
            </a:extLst>
          </p:cNvPr>
          <p:cNvSpPr/>
          <p:nvPr/>
        </p:nvSpPr>
        <p:spPr>
          <a:xfrm>
            <a:off x="3069020" y="6051718"/>
            <a:ext cx="2490952" cy="262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net_dev</a:t>
            </a:r>
            <a:r>
              <a:rPr lang="en-US" sz="1400" dirty="0"/>
              <a:t>: router-client1</a:t>
            </a:r>
            <a:endParaRPr lang="en-GB" sz="1400" dirty="0"/>
          </a:p>
        </p:txBody>
      </p:sp>
      <p:sp>
        <p:nvSpPr>
          <p:cNvPr id="31" name="Rectangle 30">
            <a:extLst>
              <a:ext uri="{FF2B5EF4-FFF2-40B4-BE49-F238E27FC236}">
                <a16:creationId xmlns:a16="http://schemas.microsoft.com/office/drawing/2014/main" id="{8D097F51-06CE-48B7-9F71-D345EF2B4F71}"/>
              </a:ext>
            </a:extLst>
          </p:cNvPr>
          <p:cNvSpPr/>
          <p:nvPr/>
        </p:nvSpPr>
        <p:spPr>
          <a:xfrm>
            <a:off x="3074275" y="6333335"/>
            <a:ext cx="2490952" cy="262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net_dev</a:t>
            </a:r>
            <a:r>
              <a:rPr lang="en-US" sz="1400" dirty="0"/>
              <a:t>: router-client2</a:t>
            </a:r>
            <a:endParaRPr lang="en-GB" sz="1400" dirty="0"/>
          </a:p>
        </p:txBody>
      </p:sp>
    </p:spTree>
    <p:extLst>
      <p:ext uri="{BB962C8B-B14F-4D97-AF65-F5344CB8AC3E}">
        <p14:creationId xmlns:p14="http://schemas.microsoft.com/office/powerpoint/2010/main" val="417830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 calcmode="lin" valueType="num">
                                      <p:cBhvr>
                                        <p:cTn id="7" dur="500" fill="hold"/>
                                        <p:tgtEl>
                                          <p:spTgt spid="28674"/>
                                        </p:tgtEl>
                                        <p:attrNameLst>
                                          <p:attrName>ppt_w</p:attrName>
                                        </p:attrNameLst>
                                      </p:cBhvr>
                                      <p:tavLst>
                                        <p:tav tm="0">
                                          <p:val>
                                            <p:fltVal val="0"/>
                                          </p:val>
                                        </p:tav>
                                        <p:tav tm="100000">
                                          <p:val>
                                            <p:strVal val="#ppt_w"/>
                                          </p:val>
                                        </p:tav>
                                      </p:tavLst>
                                    </p:anim>
                                    <p:anim calcmode="lin" valueType="num">
                                      <p:cBhvr>
                                        <p:cTn id="8" dur="500" fill="hold"/>
                                        <p:tgtEl>
                                          <p:spTgt spid="28674"/>
                                        </p:tgtEl>
                                        <p:attrNameLst>
                                          <p:attrName>ppt_h</p:attrName>
                                        </p:attrNameLst>
                                      </p:cBhvr>
                                      <p:tavLst>
                                        <p:tav tm="0">
                                          <p:val>
                                            <p:fltVal val="0"/>
                                          </p:val>
                                        </p:tav>
                                        <p:tav tm="100000">
                                          <p:val>
                                            <p:strVal val="#ppt_h"/>
                                          </p:val>
                                        </p:tav>
                                      </p:tavLst>
                                    </p:anim>
                                    <p:animEffect transition="in" filter="fade">
                                      <p:cBhvr>
                                        <p:cTn id="9" dur="500"/>
                                        <p:tgtEl>
                                          <p:spTgt spid="2867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8605-26A3-4777-95CA-79564468E205}"/>
              </a:ext>
            </a:extLst>
          </p:cNvPr>
          <p:cNvSpPr>
            <a:spLocks noGrp="1"/>
          </p:cNvSpPr>
          <p:nvPr>
            <p:ph type="title"/>
          </p:nvPr>
        </p:nvSpPr>
        <p:spPr>
          <a:xfrm>
            <a:off x="735119" y="546538"/>
            <a:ext cx="10353761" cy="1326321"/>
          </a:xfrm>
        </p:spPr>
        <p:txBody>
          <a:bodyPr/>
          <a:lstStyle/>
          <a:p>
            <a:r>
              <a:rPr lang="en-US" dirty="0"/>
              <a:t>Sampling</a:t>
            </a:r>
            <a:endParaRPr lang="en-GB" dirty="0"/>
          </a:p>
        </p:txBody>
      </p:sp>
      <p:sp>
        <p:nvSpPr>
          <p:cNvPr id="3" name="Content Placeholder 2">
            <a:extLst>
              <a:ext uri="{FF2B5EF4-FFF2-40B4-BE49-F238E27FC236}">
                <a16:creationId xmlns:a16="http://schemas.microsoft.com/office/drawing/2014/main" id="{8687812E-5644-454C-9D96-82055EE5D8A2}"/>
              </a:ext>
            </a:extLst>
          </p:cNvPr>
          <p:cNvSpPr>
            <a:spLocks noGrp="1"/>
          </p:cNvSpPr>
          <p:nvPr>
            <p:ph idx="1"/>
          </p:nvPr>
        </p:nvSpPr>
        <p:spPr/>
        <p:txBody>
          <a:bodyPr/>
          <a:lstStyle/>
          <a:p>
            <a:r>
              <a:rPr lang="en-US" dirty="0"/>
              <a:t>We used Python scripts that continuously sampled the queue for a duration of 3 minutes.</a:t>
            </a:r>
          </a:p>
          <a:p>
            <a:r>
              <a:rPr lang="en-US" dirty="0"/>
              <a:t>While sampling – the output was not printed immediately to the user. Rather it was stored into a buffer – that was printed only when full </a:t>
            </a:r>
          </a:p>
          <a:p>
            <a:r>
              <a:rPr lang="en-US" dirty="0"/>
              <a:t>Results were collected and visualized using MATLAB.</a:t>
            </a:r>
            <a:endParaRPr lang="en-GB" dirty="0"/>
          </a:p>
        </p:txBody>
      </p:sp>
      <p:pic>
        <p:nvPicPr>
          <p:cNvPr id="5122" name="Picture 2" descr="Python - Wikiversity">
            <a:extLst>
              <a:ext uri="{FF2B5EF4-FFF2-40B4-BE49-F238E27FC236}">
                <a16:creationId xmlns:a16="http://schemas.microsoft.com/office/drawing/2014/main" id="{97D379CB-C635-436E-B199-BCF49F7B1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0539" y="5717627"/>
            <a:ext cx="832945" cy="83294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A4A99C62-AEF5-4009-9A9A-7CF6E34B2A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5868" y="5717627"/>
            <a:ext cx="1016311" cy="832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298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306EB-9DEA-41CB-A09F-D340AEE90EBD}"/>
              </a:ext>
            </a:extLst>
          </p:cNvPr>
          <p:cNvSpPr>
            <a:spLocks noGrp="1"/>
          </p:cNvSpPr>
          <p:nvPr>
            <p:ph type="title"/>
          </p:nvPr>
        </p:nvSpPr>
        <p:spPr/>
        <p:txBody>
          <a:bodyPr/>
          <a:lstStyle/>
          <a:p>
            <a:endParaRPr lang="en-GB" dirty="0"/>
          </a:p>
        </p:txBody>
      </p:sp>
      <p:pic>
        <p:nvPicPr>
          <p:cNvPr id="1026" name="Picture 2" descr="Laptop icon on white background - Download Free Vectors, Clipart Graphics &amp;  Vector Art">
            <a:extLst>
              <a:ext uri="{FF2B5EF4-FFF2-40B4-BE49-F238E27FC236}">
                <a16:creationId xmlns:a16="http://schemas.microsoft.com/office/drawing/2014/main" id="{E1FD7A97-2535-44DE-AC11-D7BA9DBB015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54092" y="2555000"/>
            <a:ext cx="2286000" cy="20002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aptop icon on white background - Download Free Vectors, Clipart Graphics &amp;  Vector Art">
            <a:extLst>
              <a:ext uri="{FF2B5EF4-FFF2-40B4-BE49-F238E27FC236}">
                <a16:creationId xmlns:a16="http://schemas.microsoft.com/office/drawing/2014/main" id="{370C9F91-234F-4B14-9876-3BCF70751F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8715" y="2555000"/>
            <a:ext cx="2286000" cy="200025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3C18938C-7568-4871-B204-AB43FE4138F6}"/>
              </a:ext>
            </a:extLst>
          </p:cNvPr>
          <p:cNvSpPr/>
          <p:nvPr/>
        </p:nvSpPr>
        <p:spPr>
          <a:xfrm>
            <a:off x="3032235" y="3355428"/>
            <a:ext cx="5969875" cy="399393"/>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95941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E65E8-B751-41C4-BE07-83E72066105B}"/>
              </a:ext>
            </a:extLst>
          </p:cNvPr>
          <p:cNvSpPr>
            <a:spLocks noGrp="1"/>
          </p:cNvSpPr>
          <p:nvPr>
            <p:ph type="title"/>
          </p:nvPr>
        </p:nvSpPr>
        <p:spPr/>
        <p:txBody>
          <a:bodyPr/>
          <a:lstStyle/>
          <a:p>
            <a:r>
              <a:rPr lang="en-US" dirty="0"/>
              <a:t>FQS vs. TC (speed up)</a:t>
            </a:r>
            <a:endParaRPr lang="en-GB" dirty="0"/>
          </a:p>
        </p:txBody>
      </p:sp>
      <p:pic>
        <p:nvPicPr>
          <p:cNvPr id="7" name="Picture 6">
            <a:extLst>
              <a:ext uri="{FF2B5EF4-FFF2-40B4-BE49-F238E27FC236}">
                <a16:creationId xmlns:a16="http://schemas.microsoft.com/office/drawing/2014/main" id="{631D83E8-C1F7-4A76-B090-10453AD50577}"/>
              </a:ext>
            </a:extLst>
          </p:cNvPr>
          <p:cNvPicPr>
            <a:picLocks noChangeAspect="1"/>
          </p:cNvPicPr>
          <p:nvPr/>
        </p:nvPicPr>
        <p:blipFill>
          <a:blip r:embed="rId3"/>
          <a:stretch>
            <a:fillRect/>
          </a:stretch>
        </p:blipFill>
        <p:spPr>
          <a:xfrm>
            <a:off x="1470405" y="2311866"/>
            <a:ext cx="9240540" cy="2610214"/>
          </a:xfrm>
          <a:prstGeom prst="rect">
            <a:avLst/>
          </a:prstGeom>
        </p:spPr>
      </p:pic>
    </p:spTree>
    <p:extLst>
      <p:ext uri="{BB962C8B-B14F-4D97-AF65-F5344CB8AC3E}">
        <p14:creationId xmlns:p14="http://schemas.microsoft.com/office/powerpoint/2010/main" val="38764573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C7E85-DF03-49CD-9993-F71A8FED1BF7}"/>
              </a:ext>
            </a:extLst>
          </p:cNvPr>
          <p:cNvSpPr>
            <a:spLocks noGrp="1"/>
          </p:cNvSpPr>
          <p:nvPr>
            <p:ph type="title"/>
          </p:nvPr>
        </p:nvSpPr>
        <p:spPr/>
        <p:txBody>
          <a:bodyPr/>
          <a:lstStyle/>
          <a:p>
            <a:r>
              <a:rPr lang="en-US" dirty="0"/>
              <a:t>Variance between two consecutive samples</a:t>
            </a:r>
            <a:endParaRPr lang="en-GB" dirty="0"/>
          </a:p>
        </p:txBody>
      </p:sp>
      <p:pic>
        <p:nvPicPr>
          <p:cNvPr id="5" name="Content Placeholder 4">
            <a:extLst>
              <a:ext uri="{FF2B5EF4-FFF2-40B4-BE49-F238E27FC236}">
                <a16:creationId xmlns:a16="http://schemas.microsoft.com/office/drawing/2014/main" id="{18110161-7F32-40F4-8AE4-3AF9442F28AE}"/>
              </a:ext>
            </a:extLst>
          </p:cNvPr>
          <p:cNvPicPr>
            <a:picLocks noGrp="1" noChangeAspect="1"/>
          </p:cNvPicPr>
          <p:nvPr>
            <p:ph idx="1"/>
          </p:nvPr>
        </p:nvPicPr>
        <p:blipFill>
          <a:blip r:embed="rId3"/>
          <a:stretch>
            <a:fillRect/>
          </a:stretch>
        </p:blipFill>
        <p:spPr>
          <a:xfrm>
            <a:off x="805253" y="2501462"/>
            <a:ext cx="10251629" cy="3142593"/>
          </a:xfrm>
        </p:spPr>
      </p:pic>
    </p:spTree>
    <p:extLst>
      <p:ext uri="{BB962C8B-B14F-4D97-AF65-F5344CB8AC3E}">
        <p14:creationId xmlns:p14="http://schemas.microsoft.com/office/powerpoint/2010/main" val="36713997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D84BE7-CA92-49F0-A639-35221209AB5F}"/>
              </a:ext>
            </a:extLst>
          </p:cNvPr>
          <p:cNvPicPr>
            <a:picLocks noChangeAspect="1"/>
          </p:cNvPicPr>
          <p:nvPr/>
        </p:nvPicPr>
        <p:blipFill>
          <a:blip r:embed="rId2"/>
          <a:stretch>
            <a:fillRect/>
          </a:stretch>
        </p:blipFill>
        <p:spPr>
          <a:xfrm>
            <a:off x="1681654" y="842962"/>
            <a:ext cx="8429297" cy="5172075"/>
          </a:xfrm>
          <a:prstGeom prst="rect">
            <a:avLst/>
          </a:prstGeom>
        </p:spPr>
      </p:pic>
    </p:spTree>
    <p:extLst>
      <p:ext uri="{BB962C8B-B14F-4D97-AF65-F5344CB8AC3E}">
        <p14:creationId xmlns:p14="http://schemas.microsoft.com/office/powerpoint/2010/main" val="41709195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A728FF-EAC2-465C-8AD1-B52FDDDA4B91}"/>
              </a:ext>
            </a:extLst>
          </p:cNvPr>
          <p:cNvPicPr>
            <a:picLocks noChangeAspect="1"/>
          </p:cNvPicPr>
          <p:nvPr/>
        </p:nvPicPr>
        <p:blipFill>
          <a:blip r:embed="rId2"/>
          <a:stretch>
            <a:fillRect/>
          </a:stretch>
        </p:blipFill>
        <p:spPr>
          <a:xfrm>
            <a:off x="2111265" y="495300"/>
            <a:ext cx="7696200" cy="5867400"/>
          </a:xfrm>
          <a:prstGeom prst="rect">
            <a:avLst/>
          </a:prstGeom>
        </p:spPr>
      </p:pic>
    </p:spTree>
    <p:extLst>
      <p:ext uri="{BB962C8B-B14F-4D97-AF65-F5344CB8AC3E}">
        <p14:creationId xmlns:p14="http://schemas.microsoft.com/office/powerpoint/2010/main" val="175660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4EAA4-40F7-4A0E-BFD0-D8257F76412A}"/>
              </a:ext>
            </a:extLst>
          </p:cNvPr>
          <p:cNvPicPr>
            <a:picLocks noChangeAspect="1"/>
          </p:cNvPicPr>
          <p:nvPr/>
        </p:nvPicPr>
        <p:blipFill>
          <a:blip r:embed="rId2"/>
          <a:stretch>
            <a:fillRect/>
          </a:stretch>
        </p:blipFill>
        <p:spPr>
          <a:xfrm>
            <a:off x="1881353" y="966787"/>
            <a:ext cx="7438860" cy="4924425"/>
          </a:xfrm>
          <a:prstGeom prst="rect">
            <a:avLst/>
          </a:prstGeom>
        </p:spPr>
      </p:pic>
    </p:spTree>
    <p:extLst>
      <p:ext uri="{BB962C8B-B14F-4D97-AF65-F5344CB8AC3E}">
        <p14:creationId xmlns:p14="http://schemas.microsoft.com/office/powerpoint/2010/main" val="825504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64ADAE-21C9-4B45-9790-5DFDF51D6E18}"/>
              </a:ext>
            </a:extLst>
          </p:cNvPr>
          <p:cNvPicPr>
            <a:picLocks noChangeAspect="1"/>
          </p:cNvPicPr>
          <p:nvPr/>
        </p:nvPicPr>
        <p:blipFill>
          <a:blip r:embed="rId2"/>
          <a:stretch>
            <a:fillRect/>
          </a:stretch>
        </p:blipFill>
        <p:spPr>
          <a:xfrm>
            <a:off x="2468124" y="971550"/>
            <a:ext cx="6772275" cy="4914900"/>
          </a:xfrm>
          <a:prstGeom prst="rect">
            <a:avLst/>
          </a:prstGeom>
        </p:spPr>
      </p:pic>
    </p:spTree>
    <p:extLst>
      <p:ext uri="{BB962C8B-B14F-4D97-AF65-F5344CB8AC3E}">
        <p14:creationId xmlns:p14="http://schemas.microsoft.com/office/powerpoint/2010/main" val="25846316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D77D1F-0A10-41AA-AF02-9F34CE20E076}"/>
              </a:ext>
            </a:extLst>
          </p:cNvPr>
          <p:cNvPicPr>
            <a:picLocks noChangeAspect="1"/>
          </p:cNvPicPr>
          <p:nvPr/>
        </p:nvPicPr>
        <p:blipFill>
          <a:blip r:embed="rId2"/>
          <a:stretch>
            <a:fillRect/>
          </a:stretch>
        </p:blipFill>
        <p:spPr>
          <a:xfrm>
            <a:off x="2207173" y="862012"/>
            <a:ext cx="7227340" cy="5133975"/>
          </a:xfrm>
          <a:prstGeom prst="rect">
            <a:avLst/>
          </a:prstGeom>
        </p:spPr>
      </p:pic>
    </p:spTree>
    <p:extLst>
      <p:ext uri="{BB962C8B-B14F-4D97-AF65-F5344CB8AC3E}">
        <p14:creationId xmlns:p14="http://schemas.microsoft.com/office/powerpoint/2010/main" val="1893999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D8A6D-071F-4EB0-9980-936C0BB59D57}"/>
              </a:ext>
            </a:extLst>
          </p:cNvPr>
          <p:cNvSpPr>
            <a:spLocks noGrp="1"/>
          </p:cNvSpPr>
          <p:nvPr>
            <p:ph type="title"/>
          </p:nvPr>
        </p:nvSpPr>
        <p:spPr/>
        <p:txBody>
          <a:bodyPr/>
          <a:lstStyle/>
          <a:p>
            <a:r>
              <a:rPr lang="en-US" dirty="0"/>
              <a:t>Summary</a:t>
            </a:r>
            <a:endParaRPr lang="en-GB" dirty="0"/>
          </a:p>
        </p:txBody>
      </p:sp>
      <p:pic>
        <p:nvPicPr>
          <p:cNvPr id="4" name="Content Placeholder 3">
            <a:extLst>
              <a:ext uri="{FF2B5EF4-FFF2-40B4-BE49-F238E27FC236}">
                <a16:creationId xmlns:a16="http://schemas.microsoft.com/office/drawing/2014/main" id="{52698E63-BB4F-47D5-9FAB-D2B1BDF239DE}"/>
              </a:ext>
            </a:extLst>
          </p:cNvPr>
          <p:cNvPicPr>
            <a:picLocks noGrp="1" noChangeAspect="1"/>
          </p:cNvPicPr>
          <p:nvPr>
            <p:ph idx="1"/>
          </p:nvPr>
        </p:nvPicPr>
        <p:blipFill>
          <a:blip r:embed="rId2"/>
          <a:stretch>
            <a:fillRect/>
          </a:stretch>
        </p:blipFill>
        <p:spPr>
          <a:xfrm>
            <a:off x="1954924" y="2067719"/>
            <a:ext cx="7093826" cy="3867150"/>
          </a:xfrm>
          <a:prstGeom prst="rect">
            <a:avLst/>
          </a:prstGeom>
        </p:spPr>
      </p:pic>
      <p:sp>
        <p:nvSpPr>
          <p:cNvPr id="5" name="TextBox 4">
            <a:extLst>
              <a:ext uri="{FF2B5EF4-FFF2-40B4-BE49-F238E27FC236}">
                <a16:creationId xmlns:a16="http://schemas.microsoft.com/office/drawing/2014/main" id="{F1E014E7-EB2B-4252-83CF-4AA4645D6554}"/>
              </a:ext>
            </a:extLst>
          </p:cNvPr>
          <p:cNvSpPr txBox="1"/>
          <p:nvPr/>
        </p:nvSpPr>
        <p:spPr>
          <a:xfrm>
            <a:off x="7220607" y="2511972"/>
            <a:ext cx="1608083" cy="369332"/>
          </a:xfrm>
          <a:prstGeom prst="rect">
            <a:avLst/>
          </a:prstGeom>
          <a:noFill/>
        </p:spPr>
        <p:txBody>
          <a:bodyPr wrap="square" rtlCol="0">
            <a:spAutoFit/>
          </a:bodyPr>
          <a:lstStyle/>
          <a:p>
            <a:r>
              <a:rPr lang="en-US" dirty="0"/>
              <a:t>FQS Results</a:t>
            </a:r>
            <a:endParaRPr lang="en-GB" dirty="0"/>
          </a:p>
        </p:txBody>
      </p:sp>
      <p:sp>
        <p:nvSpPr>
          <p:cNvPr id="6" name="TextBox 5">
            <a:extLst>
              <a:ext uri="{FF2B5EF4-FFF2-40B4-BE49-F238E27FC236}">
                <a16:creationId xmlns:a16="http://schemas.microsoft.com/office/drawing/2014/main" id="{24A4F9EA-30DD-44CA-83EB-1CB3A8CE38BC}"/>
              </a:ext>
            </a:extLst>
          </p:cNvPr>
          <p:cNvSpPr txBox="1"/>
          <p:nvPr/>
        </p:nvSpPr>
        <p:spPr>
          <a:xfrm>
            <a:off x="7136524" y="4582510"/>
            <a:ext cx="1177159" cy="369332"/>
          </a:xfrm>
          <a:prstGeom prst="rect">
            <a:avLst/>
          </a:prstGeom>
          <a:noFill/>
        </p:spPr>
        <p:txBody>
          <a:bodyPr wrap="square" rtlCol="0">
            <a:spAutoFit/>
          </a:bodyPr>
          <a:lstStyle/>
          <a:p>
            <a:r>
              <a:rPr lang="en-US" dirty="0"/>
              <a:t>TC Results</a:t>
            </a:r>
            <a:endParaRPr lang="en-GB" dirty="0"/>
          </a:p>
        </p:txBody>
      </p:sp>
      <p:cxnSp>
        <p:nvCxnSpPr>
          <p:cNvPr id="8" name="Straight Arrow Connector 7">
            <a:extLst>
              <a:ext uri="{FF2B5EF4-FFF2-40B4-BE49-F238E27FC236}">
                <a16:creationId xmlns:a16="http://schemas.microsoft.com/office/drawing/2014/main" id="{F6654F69-2941-4019-BD3D-70FCB27EA863}"/>
              </a:ext>
            </a:extLst>
          </p:cNvPr>
          <p:cNvCxnSpPr/>
          <p:nvPr/>
        </p:nvCxnSpPr>
        <p:spPr>
          <a:xfrm flipH="1">
            <a:off x="6495393" y="2659117"/>
            <a:ext cx="72521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DB097D5-BB44-41D7-8C05-8431165B7675}"/>
              </a:ext>
            </a:extLst>
          </p:cNvPr>
          <p:cNvCxnSpPr>
            <a:cxnSpLocks/>
            <a:stCxn id="6" idx="1"/>
          </p:cNvCxnSpPr>
          <p:nvPr/>
        </p:nvCxnSpPr>
        <p:spPr>
          <a:xfrm flipH="1">
            <a:off x="6495393" y="4767176"/>
            <a:ext cx="6411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3537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79563-4DF5-420D-A944-3519AA0322A7}"/>
              </a:ext>
            </a:extLst>
          </p:cNvPr>
          <p:cNvSpPr>
            <a:spLocks noGrp="1"/>
          </p:cNvSpPr>
          <p:nvPr>
            <p:ph type="title"/>
          </p:nvPr>
        </p:nvSpPr>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7E9840B9-A099-43CF-A53A-1AC6FE51687D}"/>
              </a:ext>
            </a:extLst>
          </p:cNvPr>
          <p:cNvSpPr>
            <a:spLocks noGrp="1"/>
          </p:cNvSpPr>
          <p:nvPr>
            <p:ph idx="1"/>
          </p:nvPr>
        </p:nvSpPr>
        <p:spPr/>
        <p:txBody>
          <a:bodyPr>
            <a:normAutofit/>
          </a:bodyPr>
          <a:lstStyle/>
          <a:p>
            <a:r>
              <a:rPr lang="en-US" dirty="0"/>
              <a:t>We presented a network transmission queue sampling tool that is equivalent to the Linux own TC </a:t>
            </a:r>
          </a:p>
          <a:p>
            <a:r>
              <a:rPr lang="en-US" dirty="0"/>
              <a:t>We tested the performance of the FQS vs TC by simulating traffic through a virtual network</a:t>
            </a:r>
          </a:p>
          <a:p>
            <a:r>
              <a:rPr lang="en-US" dirty="0"/>
              <a:t>We processed and analyzed the results</a:t>
            </a:r>
          </a:p>
          <a:p>
            <a:pPr marL="0" indent="0" algn="ctr">
              <a:buNone/>
            </a:pPr>
            <a:endParaRPr lang="en-US" dirty="0"/>
          </a:p>
          <a:p>
            <a:pPr marL="0" indent="0" algn="ctr">
              <a:buNone/>
            </a:pPr>
            <a:endParaRPr lang="en-US" dirty="0"/>
          </a:p>
          <a:p>
            <a:pPr marL="0" indent="0" algn="ctr">
              <a:buNone/>
            </a:pPr>
            <a:r>
              <a:rPr lang="en-US" i="1" dirty="0"/>
              <a:t>FQS is significantly more efficient than TC</a:t>
            </a:r>
          </a:p>
          <a:p>
            <a:endParaRPr lang="en-GB" dirty="0"/>
          </a:p>
        </p:txBody>
      </p:sp>
    </p:spTree>
    <p:extLst>
      <p:ext uri="{BB962C8B-B14F-4D97-AF65-F5344CB8AC3E}">
        <p14:creationId xmlns:p14="http://schemas.microsoft.com/office/powerpoint/2010/main" val="42764218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9A47B-FD0F-41AD-8A78-D3FBAE0B0A62}"/>
              </a:ext>
            </a:extLst>
          </p:cNvPr>
          <p:cNvSpPr>
            <a:spLocks noGrp="1"/>
          </p:cNvSpPr>
          <p:nvPr>
            <p:ph type="title"/>
          </p:nvPr>
        </p:nvSpPr>
        <p:spPr/>
        <p:txBody>
          <a:bodyPr/>
          <a:lstStyle/>
          <a:p>
            <a:r>
              <a:rPr lang="en-US" dirty="0"/>
              <a:t>Future Work</a:t>
            </a:r>
            <a:endParaRPr lang="en-GB" dirty="0"/>
          </a:p>
        </p:txBody>
      </p:sp>
      <p:sp>
        <p:nvSpPr>
          <p:cNvPr id="3" name="Content Placeholder 2">
            <a:extLst>
              <a:ext uri="{FF2B5EF4-FFF2-40B4-BE49-F238E27FC236}">
                <a16:creationId xmlns:a16="http://schemas.microsoft.com/office/drawing/2014/main" id="{6FF5368E-02A4-4ACC-BF12-B9F288186B46}"/>
              </a:ext>
            </a:extLst>
          </p:cNvPr>
          <p:cNvSpPr>
            <a:spLocks noGrp="1"/>
          </p:cNvSpPr>
          <p:nvPr>
            <p:ph idx="1"/>
          </p:nvPr>
        </p:nvSpPr>
        <p:spPr/>
        <p:txBody>
          <a:bodyPr/>
          <a:lstStyle/>
          <a:p>
            <a:r>
              <a:rPr lang="en-US" dirty="0"/>
              <a:t>Upgrade the FQS to support more </a:t>
            </a:r>
            <a:r>
              <a:rPr lang="en-US" dirty="0" err="1"/>
              <a:t>Qdisc</a:t>
            </a:r>
            <a:r>
              <a:rPr lang="en-US" dirty="0"/>
              <a:t> types</a:t>
            </a:r>
          </a:p>
          <a:p>
            <a:pPr lvl="1"/>
            <a:r>
              <a:rPr lang="en-US" dirty="0"/>
              <a:t>CBQ (Class-Based Queue)</a:t>
            </a:r>
          </a:p>
          <a:p>
            <a:pPr lvl="1"/>
            <a:r>
              <a:rPr lang="en-US" dirty="0"/>
              <a:t>TBF (Token-Bucket Filter Queue)</a:t>
            </a:r>
          </a:p>
          <a:p>
            <a:pPr lvl="1"/>
            <a:endParaRPr lang="en-US" dirty="0"/>
          </a:p>
          <a:p>
            <a:r>
              <a:rPr lang="en-GB" dirty="0"/>
              <a:t>Extend the interface to collect other info from the Queue/Net devices</a:t>
            </a:r>
          </a:p>
          <a:p>
            <a:pPr lvl="1"/>
            <a:r>
              <a:rPr lang="en-GB" dirty="0"/>
              <a:t>ECN bit</a:t>
            </a:r>
          </a:p>
          <a:p>
            <a:pPr lvl="1"/>
            <a:endParaRPr lang="en-GB" dirty="0"/>
          </a:p>
          <a:p>
            <a:pPr marL="0" indent="0">
              <a:buNone/>
            </a:pPr>
            <a:endParaRPr lang="en-GB" dirty="0"/>
          </a:p>
        </p:txBody>
      </p:sp>
    </p:spTree>
    <p:extLst>
      <p:ext uri="{BB962C8B-B14F-4D97-AF65-F5344CB8AC3E}">
        <p14:creationId xmlns:p14="http://schemas.microsoft.com/office/powerpoint/2010/main" val="1636669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Laptop icon on white background - Download Free Vectors, Clipart Graphics &amp;  Vector Art">
            <a:extLst>
              <a:ext uri="{FF2B5EF4-FFF2-40B4-BE49-F238E27FC236}">
                <a16:creationId xmlns:a16="http://schemas.microsoft.com/office/drawing/2014/main" id="{68196A4A-23AA-46FC-92B3-9D389D13A45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22080" y="561298"/>
            <a:ext cx="1075012" cy="94063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Laptop icon on white background - Download Free Vectors, Clipart Graphics &amp;  Vector Art">
            <a:extLst>
              <a:ext uri="{FF2B5EF4-FFF2-40B4-BE49-F238E27FC236}">
                <a16:creationId xmlns:a16="http://schemas.microsoft.com/office/drawing/2014/main" id="{B1FABA0B-DDD1-4AB6-87C6-6EC0DE97BB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79" y="1915021"/>
            <a:ext cx="1075013" cy="9406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Laptop icon on white background - Download Free Vectors, Clipart Graphics &amp;  Vector Art">
            <a:extLst>
              <a:ext uri="{FF2B5EF4-FFF2-40B4-BE49-F238E27FC236}">
                <a16:creationId xmlns:a16="http://schemas.microsoft.com/office/drawing/2014/main" id="{AEE8FD1A-8596-41FF-B077-CDE167C2E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079" y="3361917"/>
            <a:ext cx="1159094" cy="1014207"/>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Laptop icon on white background - Download Free Vectors, Clipart Graphics &amp;  Vector Art">
            <a:extLst>
              <a:ext uri="{FF2B5EF4-FFF2-40B4-BE49-F238E27FC236}">
                <a16:creationId xmlns:a16="http://schemas.microsoft.com/office/drawing/2014/main" id="{EA2AD6E3-E4C9-4EA7-8756-9D1A2E8642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999" y="5729003"/>
            <a:ext cx="1159093" cy="1014207"/>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EC19AEE9-310E-4F5E-A11E-3B90F075F011}"/>
              </a:ext>
            </a:extLst>
          </p:cNvPr>
          <p:cNvSpPr/>
          <p:nvPr/>
        </p:nvSpPr>
        <p:spPr>
          <a:xfrm>
            <a:off x="1040524" y="4573008"/>
            <a:ext cx="147145" cy="14263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22" name="Oval 21">
            <a:extLst>
              <a:ext uri="{FF2B5EF4-FFF2-40B4-BE49-F238E27FC236}">
                <a16:creationId xmlns:a16="http://schemas.microsoft.com/office/drawing/2014/main" id="{77039EB1-A08B-4804-8C07-38A0D31DB75B}"/>
              </a:ext>
            </a:extLst>
          </p:cNvPr>
          <p:cNvSpPr/>
          <p:nvPr/>
        </p:nvSpPr>
        <p:spPr>
          <a:xfrm>
            <a:off x="1040524" y="4912524"/>
            <a:ext cx="147145" cy="14263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23" name="Oval 22">
            <a:extLst>
              <a:ext uri="{FF2B5EF4-FFF2-40B4-BE49-F238E27FC236}">
                <a16:creationId xmlns:a16="http://schemas.microsoft.com/office/drawing/2014/main" id="{F8EB7C24-F4F5-4CB5-A7AB-F06E4F6DB0AD}"/>
              </a:ext>
            </a:extLst>
          </p:cNvPr>
          <p:cNvSpPr/>
          <p:nvPr/>
        </p:nvSpPr>
        <p:spPr>
          <a:xfrm>
            <a:off x="1040524" y="5262549"/>
            <a:ext cx="147145" cy="142632"/>
          </a:xfrm>
          <a:prstGeom prst="ellips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3" name="Arrow: Right 2">
            <a:extLst>
              <a:ext uri="{FF2B5EF4-FFF2-40B4-BE49-F238E27FC236}">
                <a16:creationId xmlns:a16="http://schemas.microsoft.com/office/drawing/2014/main" id="{E6517E53-280F-4012-96A8-5DE313CD754D}"/>
              </a:ext>
            </a:extLst>
          </p:cNvPr>
          <p:cNvSpPr/>
          <p:nvPr/>
        </p:nvSpPr>
        <p:spPr>
          <a:xfrm rot="1637828">
            <a:off x="1602034" y="1787114"/>
            <a:ext cx="4640927" cy="35735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5" name="Arrow: Right 24">
            <a:extLst>
              <a:ext uri="{FF2B5EF4-FFF2-40B4-BE49-F238E27FC236}">
                <a16:creationId xmlns:a16="http://schemas.microsoft.com/office/drawing/2014/main" id="{440A9B8D-E891-4018-BAF8-29D0B14A0128}"/>
              </a:ext>
            </a:extLst>
          </p:cNvPr>
          <p:cNvSpPr/>
          <p:nvPr/>
        </p:nvSpPr>
        <p:spPr>
          <a:xfrm rot="19573043">
            <a:off x="1618140" y="4981769"/>
            <a:ext cx="4649812" cy="35735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6" name="Arrow: Right 25">
            <a:extLst>
              <a:ext uri="{FF2B5EF4-FFF2-40B4-BE49-F238E27FC236}">
                <a16:creationId xmlns:a16="http://schemas.microsoft.com/office/drawing/2014/main" id="{32BAFFDE-4E16-4544-95F4-C6A58ED94C22}"/>
              </a:ext>
            </a:extLst>
          </p:cNvPr>
          <p:cNvSpPr/>
          <p:nvPr/>
        </p:nvSpPr>
        <p:spPr>
          <a:xfrm rot="870880">
            <a:off x="1847201" y="2640649"/>
            <a:ext cx="3769793" cy="35735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7" name="Arrow: Right 26">
            <a:extLst>
              <a:ext uri="{FF2B5EF4-FFF2-40B4-BE49-F238E27FC236}">
                <a16:creationId xmlns:a16="http://schemas.microsoft.com/office/drawing/2014/main" id="{9C454186-4194-4C71-AB5E-5812B5ABCE98}"/>
              </a:ext>
            </a:extLst>
          </p:cNvPr>
          <p:cNvSpPr/>
          <p:nvPr/>
        </p:nvSpPr>
        <p:spPr>
          <a:xfrm rot="21186287">
            <a:off x="1923180" y="3663180"/>
            <a:ext cx="3685703" cy="35735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2050" name="Picture 2" descr="Router Icon. Simple Illustration Of Router Vector Icon For Web Royalty Free  Cliparts, Vectors, And Stock Illustration. Image 93846142.">
            <a:extLst>
              <a:ext uri="{FF2B5EF4-FFF2-40B4-BE49-F238E27FC236}">
                <a16:creationId xmlns:a16="http://schemas.microsoft.com/office/drawing/2014/main" id="{22AE89FD-E1D4-4C88-A5DA-841D0E902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374" y="3052803"/>
            <a:ext cx="918024" cy="861232"/>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135A122-9A5A-472F-A2A3-ED727E35AA18}"/>
              </a:ext>
            </a:extLst>
          </p:cNvPr>
          <p:cNvSpPr/>
          <p:nvPr/>
        </p:nvSpPr>
        <p:spPr>
          <a:xfrm>
            <a:off x="7216369" y="3286030"/>
            <a:ext cx="2442638" cy="357352"/>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3074" name="Picture 2" descr="Database Server Icon, PNG, 720x720px, Database, Data, Database  Administrator, Database Server, Ico Download Free">
            <a:extLst>
              <a:ext uri="{FF2B5EF4-FFF2-40B4-BE49-F238E27FC236}">
                <a16:creationId xmlns:a16="http://schemas.microsoft.com/office/drawing/2014/main" id="{8327E11C-C872-4B96-89A3-9529A349CF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89175" y="3029496"/>
            <a:ext cx="1080492" cy="87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3269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110BF-906F-4C80-AE90-7EB571000083}"/>
              </a:ext>
            </a:extLst>
          </p:cNvPr>
          <p:cNvSpPr>
            <a:spLocks noGrp="1"/>
          </p:cNvSpPr>
          <p:nvPr>
            <p:ph type="title"/>
          </p:nvPr>
        </p:nvSpPr>
        <p:spPr/>
        <p:txBody>
          <a:bodyPr/>
          <a:lstStyle/>
          <a:p>
            <a:r>
              <a:rPr lang="en-US" dirty="0"/>
              <a:t>Main GOAL</a:t>
            </a:r>
            <a:endParaRPr lang="en-IL" dirty="0"/>
          </a:p>
        </p:txBody>
      </p:sp>
      <p:pic>
        <p:nvPicPr>
          <p:cNvPr id="10" name="Picture 9">
            <a:extLst>
              <a:ext uri="{FF2B5EF4-FFF2-40B4-BE49-F238E27FC236}">
                <a16:creationId xmlns:a16="http://schemas.microsoft.com/office/drawing/2014/main" id="{3B6E17B3-8721-42BE-86A9-AC6C35EF70D1}"/>
              </a:ext>
            </a:extLst>
          </p:cNvPr>
          <p:cNvPicPr>
            <a:picLocks noChangeAspect="1"/>
          </p:cNvPicPr>
          <p:nvPr/>
        </p:nvPicPr>
        <p:blipFill>
          <a:blip r:embed="rId3"/>
          <a:stretch>
            <a:fillRect/>
          </a:stretch>
        </p:blipFill>
        <p:spPr>
          <a:xfrm>
            <a:off x="1451113" y="1935921"/>
            <a:ext cx="9044608" cy="411148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2" name="Picture 11">
            <a:extLst>
              <a:ext uri="{FF2B5EF4-FFF2-40B4-BE49-F238E27FC236}">
                <a16:creationId xmlns:a16="http://schemas.microsoft.com/office/drawing/2014/main" id="{8F2B8737-B4B5-453A-912E-65C68FAA1234}"/>
              </a:ext>
            </a:extLst>
          </p:cNvPr>
          <p:cNvPicPr>
            <a:picLocks noChangeAspect="1"/>
          </p:cNvPicPr>
          <p:nvPr/>
        </p:nvPicPr>
        <p:blipFill>
          <a:blip r:embed="rId4"/>
          <a:stretch>
            <a:fillRect/>
          </a:stretch>
        </p:blipFill>
        <p:spPr>
          <a:xfrm>
            <a:off x="2027583" y="2089843"/>
            <a:ext cx="5367130" cy="211703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322032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D421EDB7-1942-4828-9624-EF7728599DB1}"/>
              </a:ext>
            </a:extLst>
          </p:cNvPr>
          <p:cNvSpPr>
            <a:spLocks noGrp="1"/>
          </p:cNvSpPr>
          <p:nvPr>
            <p:ph type="title"/>
          </p:nvPr>
        </p:nvSpPr>
        <p:spPr>
          <a:xfrm>
            <a:off x="643467" y="643467"/>
            <a:ext cx="3361498" cy="1267810"/>
          </a:xfrm>
        </p:spPr>
        <p:txBody>
          <a:bodyPr vert="horz" lIns="91440" tIns="45720" rIns="91440" bIns="45720" rtlCol="0" anchor="b">
            <a:normAutofit/>
          </a:bodyPr>
          <a:lstStyle/>
          <a:p>
            <a:pPr algn="l"/>
            <a:r>
              <a:rPr lang="en-US" sz="2400" dirty="0"/>
              <a:t>System chosen</a:t>
            </a:r>
          </a:p>
        </p:txBody>
      </p:sp>
      <p:sp>
        <p:nvSpPr>
          <p:cNvPr id="6" name="TextBox 5">
            <a:extLst>
              <a:ext uri="{FF2B5EF4-FFF2-40B4-BE49-F238E27FC236}">
                <a16:creationId xmlns:a16="http://schemas.microsoft.com/office/drawing/2014/main" id="{A07F853F-DC45-40D2-B1BF-89E46C0D528D}"/>
              </a:ext>
            </a:extLst>
          </p:cNvPr>
          <p:cNvSpPr txBox="1"/>
          <p:nvPr/>
        </p:nvSpPr>
        <p:spPr>
          <a:xfrm>
            <a:off x="643467" y="2096063"/>
            <a:ext cx="3361498" cy="4028512"/>
          </a:xfrm>
          <a:prstGeom prst="rect">
            <a:avLst/>
          </a:prstGeom>
        </p:spPr>
        <p:txBody>
          <a:bodyPr vert="horz" lIns="91440" tIns="45720" rIns="91440" bIns="45720" rtlCol="0">
            <a:normAutofit/>
          </a:bodyPr>
          <a:lstStyle/>
          <a:p>
            <a:pPr indent="-228600" defTabSz="914400">
              <a:lnSpc>
                <a:spcPct val="120000"/>
              </a:lnSpc>
              <a:spcAft>
                <a:spcPts val="600"/>
              </a:spcAft>
              <a:buFont typeface="Arial" panose="020B0604020202020204" pitchFamily="34" charset="0"/>
              <a:buChar char="•"/>
            </a:pPr>
            <a:r>
              <a:rPr lang="en-US" sz="1400" dirty="0">
                <a:effectLst>
                  <a:outerShdw blurRad="50800" dist="38100" dir="2700000" algn="tl" rotWithShape="0">
                    <a:srgbClr val="000000">
                      <a:alpha val="48000"/>
                    </a:srgbClr>
                  </a:outerShdw>
                </a:effectLst>
              </a:rPr>
              <a:t>Ubuntu Linux 5.3.0</a:t>
            </a:r>
          </a:p>
          <a:p>
            <a:pPr indent="-228600" defTabSz="914400">
              <a:lnSpc>
                <a:spcPct val="120000"/>
              </a:lnSpc>
              <a:spcAft>
                <a:spcPts val="600"/>
              </a:spcAft>
              <a:buFont typeface="Arial" panose="020B0604020202020204" pitchFamily="34" charset="0"/>
              <a:buChar char="•"/>
            </a:pPr>
            <a:endParaRPr lang="en-US" sz="1400" dirty="0">
              <a:effectLst>
                <a:outerShdw blurRad="50800" dist="38100" dir="2700000" algn="tl" rotWithShape="0">
                  <a:srgbClr val="000000">
                    <a:alpha val="48000"/>
                  </a:srgbClr>
                </a:outerShdw>
              </a:effectLst>
            </a:endParaRPr>
          </a:p>
          <a:p>
            <a:pPr indent="-228600" defTabSz="914400">
              <a:lnSpc>
                <a:spcPct val="120000"/>
              </a:lnSpc>
              <a:spcAft>
                <a:spcPts val="600"/>
              </a:spcAft>
              <a:buFont typeface="Arial" panose="020B0604020202020204" pitchFamily="34" charset="0"/>
              <a:buChar char="•"/>
            </a:pPr>
            <a:endParaRPr lang="en-US" sz="1400" dirty="0">
              <a:effectLst>
                <a:outerShdw blurRad="50800" dist="38100" dir="2700000" algn="tl" rotWithShape="0">
                  <a:srgbClr val="000000">
                    <a:alpha val="48000"/>
                  </a:srgbClr>
                </a:outerShdw>
              </a:effectLst>
            </a:endParaRPr>
          </a:p>
        </p:txBody>
      </p:sp>
      <p:sp>
        <p:nvSpPr>
          <p:cNvPr id="14" name="Rectangle 13">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914A888-FF2B-4E55-828C-AE594077AEF1}"/>
              </a:ext>
            </a:extLst>
          </p:cNvPr>
          <p:cNvPicPr>
            <a:picLocks noChangeAspect="1"/>
          </p:cNvPicPr>
          <p:nvPr/>
        </p:nvPicPr>
        <p:blipFill>
          <a:blip r:embed="rId4"/>
          <a:stretch>
            <a:fillRect/>
          </a:stretch>
        </p:blipFill>
        <p:spPr>
          <a:xfrm>
            <a:off x="5170931" y="1654549"/>
            <a:ext cx="5895257" cy="3579263"/>
          </a:xfrm>
          <a:prstGeom prst="rect">
            <a:avLst/>
          </a:prstGeom>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436982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B525B2-1A86-4D3E-8DE4-C53BAE13BE6B}"/>
              </a:ext>
            </a:extLst>
          </p:cNvPr>
          <p:cNvSpPr>
            <a:spLocks noGrp="1"/>
          </p:cNvSpPr>
          <p:nvPr>
            <p:ph idx="1"/>
          </p:nvPr>
        </p:nvSpPr>
        <p:spPr/>
        <p:txBody>
          <a:bodyPr/>
          <a:lstStyle/>
          <a:p>
            <a:r>
              <a:rPr lang="en-US" dirty="0"/>
              <a:t>Traffic Control (TC)</a:t>
            </a:r>
            <a:endParaRPr lang="en-IL" dirty="0"/>
          </a:p>
        </p:txBody>
      </p:sp>
      <p:sp>
        <p:nvSpPr>
          <p:cNvPr id="14" name="Title 1">
            <a:extLst>
              <a:ext uri="{FF2B5EF4-FFF2-40B4-BE49-F238E27FC236}">
                <a16:creationId xmlns:a16="http://schemas.microsoft.com/office/drawing/2014/main" id="{0B6F5EB0-4F1E-4B54-922E-BB1FB0AFFC15}"/>
              </a:ext>
            </a:extLst>
          </p:cNvPr>
          <p:cNvSpPr>
            <a:spLocks noGrp="1"/>
          </p:cNvSpPr>
          <p:nvPr>
            <p:ph type="title"/>
          </p:nvPr>
        </p:nvSpPr>
        <p:spPr>
          <a:xfrm>
            <a:off x="913795" y="609600"/>
            <a:ext cx="10353761" cy="1326321"/>
          </a:xfrm>
        </p:spPr>
        <p:txBody>
          <a:bodyPr/>
          <a:lstStyle/>
          <a:p>
            <a:r>
              <a:rPr lang="en-US" dirty="0"/>
              <a:t>Existing tools</a:t>
            </a:r>
            <a:endParaRPr lang="en-IL" dirty="0"/>
          </a:p>
        </p:txBody>
      </p:sp>
      <p:pic>
        <p:nvPicPr>
          <p:cNvPr id="16" name="Picture 15">
            <a:extLst>
              <a:ext uri="{FF2B5EF4-FFF2-40B4-BE49-F238E27FC236}">
                <a16:creationId xmlns:a16="http://schemas.microsoft.com/office/drawing/2014/main" id="{6A4BD804-5E73-4282-A06D-826F7AB50DD2}"/>
              </a:ext>
            </a:extLst>
          </p:cNvPr>
          <p:cNvPicPr>
            <a:picLocks noChangeAspect="1"/>
          </p:cNvPicPr>
          <p:nvPr/>
        </p:nvPicPr>
        <p:blipFill>
          <a:blip r:embed="rId3"/>
          <a:stretch>
            <a:fillRect/>
          </a:stretch>
        </p:blipFill>
        <p:spPr>
          <a:xfrm>
            <a:off x="1056382" y="2656477"/>
            <a:ext cx="9840698" cy="2419688"/>
          </a:xfrm>
          <a:prstGeom prst="rect">
            <a:avLst/>
          </a:prstGeom>
        </p:spPr>
      </p:pic>
    </p:spTree>
    <p:extLst>
      <p:ext uri="{BB962C8B-B14F-4D97-AF65-F5344CB8AC3E}">
        <p14:creationId xmlns:p14="http://schemas.microsoft.com/office/powerpoint/2010/main" val="1899296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0637D-9206-44EF-B779-B68B7D85899A}"/>
              </a:ext>
            </a:extLst>
          </p:cNvPr>
          <p:cNvSpPr>
            <a:spLocks noGrp="1"/>
          </p:cNvSpPr>
          <p:nvPr>
            <p:ph type="title"/>
          </p:nvPr>
        </p:nvSpPr>
        <p:spPr/>
        <p:txBody>
          <a:bodyPr/>
          <a:lstStyle/>
          <a:p>
            <a:r>
              <a:rPr lang="en-US" dirty="0"/>
              <a:t>Problem with tc</a:t>
            </a:r>
            <a:endParaRPr lang="en-IL" dirty="0"/>
          </a:p>
        </p:txBody>
      </p:sp>
      <p:pic>
        <p:nvPicPr>
          <p:cNvPr id="5" name="Picture 4">
            <a:extLst>
              <a:ext uri="{FF2B5EF4-FFF2-40B4-BE49-F238E27FC236}">
                <a16:creationId xmlns:a16="http://schemas.microsoft.com/office/drawing/2014/main" id="{054928B4-CCEA-42CB-80DF-BA64FD47D9AA}"/>
              </a:ext>
            </a:extLst>
          </p:cNvPr>
          <p:cNvPicPr>
            <a:picLocks noChangeAspect="1"/>
          </p:cNvPicPr>
          <p:nvPr/>
        </p:nvPicPr>
        <p:blipFill>
          <a:blip r:embed="rId3"/>
          <a:stretch>
            <a:fillRect/>
          </a:stretch>
        </p:blipFill>
        <p:spPr>
          <a:xfrm>
            <a:off x="2578529" y="1759226"/>
            <a:ext cx="7310905" cy="4069012"/>
          </a:xfrm>
          <a:prstGeom prst="rect">
            <a:avLst/>
          </a:prstGeom>
        </p:spPr>
      </p:pic>
    </p:spTree>
    <p:extLst>
      <p:ext uri="{BB962C8B-B14F-4D97-AF65-F5344CB8AC3E}">
        <p14:creationId xmlns:p14="http://schemas.microsoft.com/office/powerpoint/2010/main" val="39002902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CE38-2CAB-4375-AB95-47E473D4E4B8}"/>
              </a:ext>
            </a:extLst>
          </p:cNvPr>
          <p:cNvSpPr>
            <a:spLocks noGrp="1"/>
          </p:cNvSpPr>
          <p:nvPr>
            <p:ph type="title"/>
          </p:nvPr>
        </p:nvSpPr>
        <p:spPr/>
        <p:txBody>
          <a:bodyPr/>
          <a:lstStyle/>
          <a:p>
            <a:r>
              <a:rPr lang="en-US" dirty="0"/>
              <a:t>A fast-sampling tool is needed</a:t>
            </a:r>
            <a:endParaRPr lang="en-IL" dirty="0"/>
          </a:p>
        </p:txBody>
      </p:sp>
      <p:sp>
        <p:nvSpPr>
          <p:cNvPr id="4" name="TextBox 3">
            <a:extLst>
              <a:ext uri="{FF2B5EF4-FFF2-40B4-BE49-F238E27FC236}">
                <a16:creationId xmlns:a16="http://schemas.microsoft.com/office/drawing/2014/main" id="{73D44A71-1C0D-4A25-9EA0-21D53D8293FF}"/>
              </a:ext>
            </a:extLst>
          </p:cNvPr>
          <p:cNvSpPr txBox="1"/>
          <p:nvPr/>
        </p:nvSpPr>
        <p:spPr>
          <a:xfrm>
            <a:off x="4532243" y="2551837"/>
            <a:ext cx="2623931" cy="1754326"/>
          </a:xfrm>
          <a:prstGeom prst="rect">
            <a:avLst/>
          </a:prstGeom>
          <a:noFill/>
        </p:spPr>
        <p:txBody>
          <a:bodyPr wrap="square" rtlCol="0">
            <a:spAutoFit/>
          </a:bodyPr>
          <a:lstStyle/>
          <a:p>
            <a:pPr marL="285750" indent="-285750">
              <a:buFont typeface="Arial" panose="020B0604020202020204" pitchFamily="34" charset="0"/>
              <a:buChar char="•"/>
            </a:pPr>
            <a:r>
              <a:rPr lang="en-US" dirty="0"/>
              <a:t>OUR APPROACH</a:t>
            </a:r>
          </a:p>
          <a:p>
            <a:pPr marL="742950" lvl="1" indent="-285750">
              <a:buFont typeface="Arial" panose="020B0604020202020204" pitchFamily="34" charset="0"/>
              <a:buChar char="•"/>
            </a:pPr>
            <a:r>
              <a:rPr lang="en-US" dirty="0"/>
              <a:t>Research</a:t>
            </a:r>
          </a:p>
          <a:p>
            <a:pPr marL="742950" lvl="1" indent="-285750">
              <a:buFont typeface="Arial" panose="020B0604020202020204" pitchFamily="34" charset="0"/>
              <a:buChar char="•"/>
            </a:pPr>
            <a:r>
              <a:rPr lang="en-US" dirty="0"/>
              <a:t>Research</a:t>
            </a:r>
          </a:p>
          <a:p>
            <a:pPr marL="742950" lvl="1" indent="-285750">
              <a:buFont typeface="Arial" panose="020B0604020202020204" pitchFamily="34" charset="0"/>
              <a:buChar char="•"/>
            </a:pPr>
            <a:r>
              <a:rPr lang="en-US" dirty="0"/>
              <a:t>Research</a:t>
            </a:r>
          </a:p>
          <a:p>
            <a:pPr marL="742950" lvl="1" indent="-285750">
              <a:buFont typeface="Arial" panose="020B0604020202020204" pitchFamily="34" charset="0"/>
              <a:buChar char="•"/>
            </a:pPr>
            <a:r>
              <a:rPr lang="en-US" dirty="0"/>
              <a:t>Implement</a:t>
            </a:r>
          </a:p>
          <a:p>
            <a:pPr marL="742950" lvl="1" indent="-285750">
              <a:buFont typeface="Arial" panose="020B0604020202020204" pitchFamily="34" charset="0"/>
              <a:buChar char="•"/>
            </a:pPr>
            <a:r>
              <a:rPr lang="en-US" dirty="0"/>
              <a:t>Test</a:t>
            </a:r>
          </a:p>
        </p:txBody>
      </p:sp>
    </p:spTree>
    <p:extLst>
      <p:ext uri="{BB962C8B-B14F-4D97-AF65-F5344CB8AC3E}">
        <p14:creationId xmlns:p14="http://schemas.microsoft.com/office/powerpoint/2010/main" val="1017868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TM04033921[[fn=Damask]]</Template>
  <TotalTime>852</TotalTime>
  <Words>1845</Words>
  <Application>Microsoft Office PowerPoint</Application>
  <PresentationFormat>Widescreen</PresentationFormat>
  <Paragraphs>231</Paragraphs>
  <Slides>39</Slides>
  <Notes>28</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Abadi</vt:lpstr>
      <vt:lpstr>Arial</vt:lpstr>
      <vt:lpstr>Bookman Old Style</vt:lpstr>
      <vt:lpstr>Calibri</vt:lpstr>
      <vt:lpstr>Cambria Math</vt:lpstr>
      <vt:lpstr>Roboto</vt:lpstr>
      <vt:lpstr>Rockwell</vt:lpstr>
      <vt:lpstr>Times New Roman</vt:lpstr>
      <vt:lpstr>Damask</vt:lpstr>
      <vt:lpstr>Fast Queue Sampler Project</vt:lpstr>
      <vt:lpstr>AGENDA</vt:lpstr>
      <vt:lpstr>PowerPoint Presentation</vt:lpstr>
      <vt:lpstr>PowerPoint Presentation</vt:lpstr>
      <vt:lpstr>Main GOAL</vt:lpstr>
      <vt:lpstr>System chosen</vt:lpstr>
      <vt:lpstr>Existing tools</vt:lpstr>
      <vt:lpstr>Problem with tc</vt:lpstr>
      <vt:lpstr>A fast-sampling tool is needed</vt:lpstr>
      <vt:lpstr>PowerPoint Presentation</vt:lpstr>
      <vt:lpstr>The net device</vt:lpstr>
      <vt:lpstr>NET_DEVICE STRUCT</vt:lpstr>
      <vt:lpstr>QDISC</vt:lpstr>
      <vt:lpstr>Default qdisc (pfifo)</vt:lpstr>
      <vt:lpstr>ALGORITHM</vt:lpstr>
      <vt:lpstr>Pfifo_fast Queuing Discipline</vt:lpstr>
      <vt:lpstr>net_dev</vt:lpstr>
      <vt:lpstr>sk_buff</vt:lpstr>
      <vt:lpstr>Implementation </vt:lpstr>
      <vt:lpstr>How to access Kernel infrastructure? </vt:lpstr>
      <vt:lpstr>OUR APPROACH</vt:lpstr>
      <vt:lpstr>using kernel modules</vt:lpstr>
      <vt:lpstr>Sysfs</vt:lpstr>
      <vt:lpstr>Sysfs INTERFACE</vt:lpstr>
      <vt:lpstr>Simulation</vt:lpstr>
      <vt:lpstr>PowerPoint Presentation</vt:lpstr>
      <vt:lpstr>Mininet network stack</vt:lpstr>
      <vt:lpstr>network namespace</vt:lpstr>
      <vt:lpstr>Sampling</vt:lpstr>
      <vt:lpstr>FQS vs. TC (speed up)</vt:lpstr>
      <vt:lpstr>Variance between two consecutive samples</vt:lpstr>
      <vt:lpstr>PowerPoint Presentation</vt:lpstr>
      <vt:lpstr>PowerPoint Presentation</vt:lpstr>
      <vt:lpstr>PowerPoint Presentation</vt:lpstr>
      <vt:lpstr>PowerPoint Presentation</vt:lpstr>
      <vt:lpstr>PowerPoint Presentation</vt:lpstr>
      <vt:lpstr>Summary</vt:lpstr>
      <vt:lpstr>Conclusion</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Fast Queue Sampler Project</dc:title>
  <dc:creator>maher sanalla</dc:creator>
  <cp:lastModifiedBy>maher sanalla</cp:lastModifiedBy>
  <cp:revision>20</cp:revision>
  <dcterms:created xsi:type="dcterms:W3CDTF">2021-03-12T11:10:30Z</dcterms:created>
  <dcterms:modified xsi:type="dcterms:W3CDTF">2021-03-21T12:56:34Z</dcterms:modified>
</cp:coreProperties>
</file>